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84" r:id="rId24"/>
    <p:sldId id="277"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6" r:id="rId53"/>
    <p:sldId id="314" r:id="rId54"/>
    <p:sldId id="308" r:id="rId55"/>
    <p:sldId id="309" r:id="rId56"/>
    <p:sldId id="310" r:id="rId57"/>
    <p:sldId id="311" r:id="rId58"/>
    <p:sldId id="312" r:id="rId59"/>
    <p:sldId id="313" r:id="rId60"/>
    <p:sldId id="315" r:id="rId61"/>
    <p:sldId id="31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pPr/>
              <a:t>1/5/2015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History Final Exam Review</a:t>
            </a:r>
            <a:endParaRPr lang="en-US" dirty="0"/>
          </a:p>
        </p:txBody>
      </p:sp>
      <p:sp>
        <p:nvSpPr>
          <p:cNvPr id="3" name="Subtitle 2"/>
          <p:cNvSpPr>
            <a:spLocks noGrp="1"/>
          </p:cNvSpPr>
          <p:nvPr>
            <p:ph type="subTitle" idx="1"/>
          </p:nvPr>
        </p:nvSpPr>
        <p:spPr/>
        <p:txBody>
          <a:bodyPr>
            <a:normAutofit lnSpcReduction="10000"/>
          </a:bodyPr>
          <a:lstStyle/>
          <a:p>
            <a:r>
              <a:rPr lang="en-US" dirty="0" smtClean="0"/>
              <a:t>PowerPoint 1</a:t>
            </a:r>
          </a:p>
          <a:p>
            <a:r>
              <a:rPr lang="en-US" dirty="0" smtClean="0"/>
              <a:t>Early Humans, Early River Civilizations, Early Empires, World Religions, and Types of Government</a:t>
            </a:r>
            <a:endParaRPr lang="en-US" dirty="0"/>
          </a:p>
        </p:txBody>
      </p:sp>
    </p:spTree>
    <p:extLst>
      <p:ext uri="{BB962C8B-B14F-4D97-AF65-F5344CB8AC3E}">
        <p14:creationId xmlns:p14="http://schemas.microsoft.com/office/powerpoint/2010/main" xmlns="" val="81869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72123"/>
            <a:ext cx="8042276" cy="5471478"/>
          </a:xfrm>
        </p:spPr>
        <p:txBody>
          <a:bodyPr/>
          <a:lstStyle/>
          <a:p>
            <a:pPr marL="457200" indent="-457200">
              <a:buAutoNum type="arabicPeriod" startAt="7"/>
            </a:pPr>
            <a:r>
              <a:rPr lang="en-US" dirty="0" smtClean="0"/>
              <a:t>Why were Paleolithic people nomads?</a:t>
            </a:r>
          </a:p>
          <a:p>
            <a:pPr marL="793750" lvl="1" indent="-457200">
              <a:buAutoNum type="alphaLcPeriod"/>
            </a:pPr>
            <a:r>
              <a:rPr lang="en-US" dirty="0" smtClean="0"/>
              <a:t>Fear of enemies kept them moving.</a:t>
            </a:r>
          </a:p>
          <a:p>
            <a:pPr marL="793750" lvl="1" indent="-457200">
              <a:buAutoNum type="alphaLcPeriod"/>
            </a:pPr>
            <a:r>
              <a:rPr lang="en-US" dirty="0" smtClean="0"/>
              <a:t>Rival groups drove each other out of settled areas.</a:t>
            </a:r>
          </a:p>
          <a:p>
            <a:pPr marL="793750" lvl="1" indent="-457200">
              <a:buAutoNum type="alphaLcPeriod"/>
            </a:pPr>
            <a:r>
              <a:rPr lang="en-US" dirty="0" smtClean="0"/>
              <a:t>They had to follow animal migrations.</a:t>
            </a:r>
          </a:p>
          <a:p>
            <a:pPr marL="793750" lvl="1" indent="-457200">
              <a:buAutoNum type="alphaLcPeriod"/>
            </a:pPr>
            <a:r>
              <a:rPr lang="en-US" dirty="0" smtClean="0"/>
              <a:t>They had to look for more habitable climates.</a:t>
            </a:r>
          </a:p>
          <a:p>
            <a:pPr marL="457200" indent="-457200">
              <a:buAutoNum type="arabicPeriod" startAt="7"/>
            </a:pPr>
            <a:r>
              <a:rPr lang="en-US" dirty="0" smtClean="0"/>
              <a:t>Into which areas did early humans spread most recently?</a:t>
            </a:r>
          </a:p>
          <a:p>
            <a:pPr marL="793750" lvl="1" indent="-457200">
              <a:buAutoNum type="alphaLcPeriod"/>
            </a:pPr>
            <a:r>
              <a:rPr lang="en-US" dirty="0" smtClean="0"/>
              <a:t>Asia</a:t>
            </a:r>
          </a:p>
          <a:p>
            <a:pPr marL="793750" lvl="1" indent="-457200">
              <a:buAutoNum type="alphaLcPeriod"/>
            </a:pPr>
            <a:r>
              <a:rPr lang="en-US" dirty="0" smtClean="0"/>
              <a:t>Europe</a:t>
            </a:r>
          </a:p>
          <a:p>
            <a:pPr marL="793750" lvl="1" indent="-457200">
              <a:buAutoNum type="alphaLcPeriod"/>
            </a:pPr>
            <a:r>
              <a:rPr lang="en-US" dirty="0" smtClean="0"/>
              <a:t>Australia</a:t>
            </a:r>
          </a:p>
          <a:p>
            <a:pPr marL="793750" lvl="1" indent="-457200">
              <a:buAutoNum type="alphaLcPeriod"/>
            </a:pPr>
            <a:r>
              <a:rPr lang="en-US" dirty="0" smtClean="0"/>
              <a:t>North and South America</a:t>
            </a:r>
            <a:endParaRPr lang="en-US" dirty="0"/>
          </a:p>
        </p:txBody>
      </p:sp>
    </p:spTree>
    <p:extLst>
      <p:ext uri="{BB962C8B-B14F-4D97-AF65-F5344CB8AC3E}">
        <p14:creationId xmlns:p14="http://schemas.microsoft.com/office/powerpoint/2010/main" xmlns="" val="762669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58163"/>
            <a:ext cx="8042276" cy="5585438"/>
          </a:xfrm>
        </p:spPr>
        <p:txBody>
          <a:bodyPr/>
          <a:lstStyle/>
          <a:p>
            <a:pPr marL="457200" indent="-457200">
              <a:buAutoNum type="arabicPeriod" startAt="9"/>
            </a:pPr>
            <a:r>
              <a:rPr lang="en-US" dirty="0" smtClean="0"/>
              <a:t>Why was writing important to many early governments?</a:t>
            </a:r>
          </a:p>
          <a:p>
            <a:pPr marL="793750" lvl="1" indent="-457200">
              <a:buAutoNum type="alphaLcPeriod"/>
            </a:pPr>
            <a:r>
              <a:rPr lang="en-US" dirty="0" smtClean="0"/>
              <a:t>To describe court life</a:t>
            </a:r>
          </a:p>
          <a:p>
            <a:pPr marL="793750" lvl="1" indent="-457200">
              <a:buAutoNum type="alphaLcPeriod"/>
            </a:pPr>
            <a:r>
              <a:rPr lang="en-US" dirty="0" smtClean="0"/>
              <a:t>To express individual beliefs</a:t>
            </a:r>
          </a:p>
          <a:p>
            <a:pPr marL="793750" lvl="1" indent="-457200">
              <a:buAutoNum type="alphaLcPeriod"/>
            </a:pPr>
            <a:r>
              <a:rPr lang="en-US" dirty="0" smtClean="0"/>
              <a:t>To keep records</a:t>
            </a:r>
          </a:p>
          <a:p>
            <a:pPr marL="793750" lvl="1" indent="-457200">
              <a:buAutoNum type="alphaLcPeriod"/>
            </a:pPr>
            <a:r>
              <a:rPr lang="en-US" dirty="0" smtClean="0"/>
              <a:t>To write songs</a:t>
            </a:r>
          </a:p>
          <a:p>
            <a:pPr marL="457200" indent="-457200">
              <a:buAutoNum type="arabicPeriod" startAt="9"/>
            </a:pPr>
            <a:r>
              <a:rPr lang="en-US" dirty="0" smtClean="0"/>
              <a:t>The first examples of technological innovation, such as the making of stone tools, occurred during which of the following time periods?</a:t>
            </a:r>
          </a:p>
          <a:p>
            <a:pPr marL="793750" lvl="1" indent="-457200">
              <a:buAutoNum type="alphaLcPeriod"/>
            </a:pPr>
            <a:r>
              <a:rPr lang="en-US" dirty="0" smtClean="0"/>
              <a:t>Neolithic Age</a:t>
            </a:r>
          </a:p>
          <a:p>
            <a:pPr marL="793750" lvl="1" indent="-457200">
              <a:buAutoNum type="alphaLcPeriod"/>
            </a:pPr>
            <a:r>
              <a:rPr lang="en-US" dirty="0" smtClean="0"/>
              <a:t>Paleolithic Age</a:t>
            </a:r>
          </a:p>
          <a:p>
            <a:pPr marL="793750" lvl="1" indent="-457200">
              <a:buAutoNum type="alphaLcPeriod"/>
            </a:pPr>
            <a:r>
              <a:rPr lang="en-US" dirty="0" smtClean="0"/>
              <a:t>Nomadic Age</a:t>
            </a:r>
          </a:p>
          <a:p>
            <a:pPr marL="793750" lvl="1" indent="-457200">
              <a:buAutoNum type="alphaLcPeriod"/>
            </a:pPr>
            <a:r>
              <a:rPr lang="en-US" dirty="0" smtClean="0"/>
              <a:t>Bronze Age</a:t>
            </a:r>
            <a:endParaRPr lang="en-US" dirty="0"/>
          </a:p>
        </p:txBody>
      </p:sp>
    </p:spTree>
    <p:extLst>
      <p:ext uri="{BB962C8B-B14F-4D97-AF65-F5344CB8AC3E}">
        <p14:creationId xmlns:p14="http://schemas.microsoft.com/office/powerpoint/2010/main" xmlns="" val="3495667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520964"/>
            <a:ext cx="8042276" cy="5422637"/>
          </a:xfrm>
        </p:spPr>
        <p:txBody>
          <a:bodyPr>
            <a:normAutofit lnSpcReduction="10000"/>
          </a:bodyPr>
          <a:lstStyle/>
          <a:p>
            <a:pPr marL="457200" indent="-457200">
              <a:buAutoNum type="arabicPeriod" startAt="11"/>
            </a:pPr>
            <a:r>
              <a:rPr lang="en-US" dirty="0" smtClean="0"/>
              <a:t>Which of the following is </a:t>
            </a:r>
            <a:r>
              <a:rPr lang="en-US" b="1" dirty="0" smtClean="0"/>
              <a:t>not</a:t>
            </a:r>
            <a:r>
              <a:rPr lang="en-US" dirty="0" smtClean="0"/>
              <a:t> associated with the people of the Neolithic Age?</a:t>
            </a:r>
          </a:p>
          <a:p>
            <a:pPr marL="793750" lvl="1" indent="-457200">
              <a:buAutoNum type="alphaLcPeriod"/>
            </a:pPr>
            <a:r>
              <a:rPr lang="en-US" dirty="0" smtClean="0"/>
              <a:t>The development of systematic agriculture.</a:t>
            </a:r>
          </a:p>
          <a:p>
            <a:pPr marL="793750" lvl="1" indent="-457200">
              <a:buAutoNum type="alphaLcPeriod"/>
            </a:pPr>
            <a:r>
              <a:rPr lang="en-US" dirty="0" smtClean="0"/>
              <a:t>The domestication of animals.</a:t>
            </a:r>
          </a:p>
          <a:p>
            <a:pPr marL="793750" lvl="1" indent="-457200">
              <a:buAutoNum type="alphaLcPeriod"/>
            </a:pPr>
            <a:r>
              <a:rPr lang="en-US" dirty="0" smtClean="0"/>
              <a:t>The development of simple stone tools.</a:t>
            </a:r>
          </a:p>
          <a:p>
            <a:pPr marL="793750" lvl="1" indent="-457200">
              <a:buAutoNum type="alphaLcPeriod"/>
            </a:pPr>
            <a:r>
              <a:rPr lang="en-US" dirty="0" smtClean="0"/>
              <a:t>The development of permanent settlements.</a:t>
            </a:r>
          </a:p>
          <a:p>
            <a:pPr marL="457200" indent="-457200">
              <a:buAutoNum type="arabicPeriod" startAt="11"/>
            </a:pPr>
            <a:r>
              <a:rPr lang="en-US" dirty="0" smtClean="0"/>
              <a:t>What term </a:t>
            </a:r>
            <a:r>
              <a:rPr lang="en-US" b="1" dirty="0" smtClean="0"/>
              <a:t>best </a:t>
            </a:r>
            <a:r>
              <a:rPr lang="en-US" dirty="0" smtClean="0"/>
              <a:t>describes a large number of people who share many common social, religious, and governmental elements and live in and around a city or cities?</a:t>
            </a:r>
          </a:p>
          <a:p>
            <a:pPr marL="793750" lvl="1" indent="-457200">
              <a:buAutoNum type="alphaLcPeriod"/>
            </a:pPr>
            <a:r>
              <a:rPr lang="en-US" dirty="0" smtClean="0"/>
              <a:t>Culture</a:t>
            </a:r>
          </a:p>
          <a:p>
            <a:pPr marL="793750" lvl="1" indent="-457200">
              <a:buAutoNum type="alphaLcPeriod"/>
            </a:pPr>
            <a:r>
              <a:rPr lang="en-US" dirty="0" smtClean="0"/>
              <a:t>Civilization</a:t>
            </a:r>
          </a:p>
          <a:p>
            <a:pPr marL="793750" lvl="1" indent="-457200">
              <a:buAutoNum type="alphaLcPeriod"/>
            </a:pPr>
            <a:r>
              <a:rPr lang="en-US" dirty="0" smtClean="0"/>
              <a:t>Social structure</a:t>
            </a:r>
          </a:p>
          <a:p>
            <a:pPr marL="793750" lvl="1" indent="-457200">
              <a:buAutoNum type="alphaLcPeriod"/>
            </a:pPr>
            <a:r>
              <a:rPr lang="en-US" dirty="0" smtClean="0"/>
              <a:t>Organized community</a:t>
            </a:r>
          </a:p>
        </p:txBody>
      </p:sp>
    </p:spTree>
    <p:extLst>
      <p:ext uri="{BB962C8B-B14F-4D97-AF65-F5344CB8AC3E}">
        <p14:creationId xmlns:p14="http://schemas.microsoft.com/office/powerpoint/2010/main" xmlns="" val="3716958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938" y="276762"/>
            <a:ext cx="8563977" cy="5877123"/>
          </a:xfrm>
        </p:spPr>
        <p:txBody>
          <a:bodyPr>
            <a:normAutofit/>
          </a:bodyPr>
          <a:lstStyle/>
          <a:p>
            <a:pPr marL="457200" indent="-457200">
              <a:buAutoNum type="arabicPeriod" startAt="13"/>
            </a:pPr>
            <a:r>
              <a:rPr lang="en-US" dirty="0" smtClean="0"/>
              <a:t>All of the following statements are true regarding archaeological research </a:t>
            </a:r>
            <a:r>
              <a:rPr lang="en-US" b="1" dirty="0" smtClean="0"/>
              <a:t>except </a:t>
            </a:r>
            <a:r>
              <a:rPr lang="en-US" dirty="0" smtClean="0"/>
              <a:t>which one?</a:t>
            </a:r>
          </a:p>
          <a:p>
            <a:pPr marL="793750" lvl="1" indent="-457200">
              <a:buAutoNum type="alphaLcPeriod"/>
            </a:pPr>
            <a:r>
              <a:rPr lang="en-US" dirty="0" smtClean="0"/>
              <a:t>They learn about past societies by examining what early humans left behind.</a:t>
            </a:r>
          </a:p>
          <a:p>
            <a:pPr marL="793750" lvl="1" indent="-457200">
              <a:buAutoNum type="alphaLcPeriod"/>
            </a:pPr>
            <a:r>
              <a:rPr lang="en-US" dirty="0" smtClean="0"/>
              <a:t>They study artifacts, which are human fossils.</a:t>
            </a:r>
          </a:p>
          <a:p>
            <a:pPr marL="793750" lvl="1" indent="-457200">
              <a:buAutoNum type="alphaLcPeriod"/>
            </a:pPr>
            <a:r>
              <a:rPr lang="en-US" dirty="0" smtClean="0"/>
              <a:t>They developed scientific methods for research.</a:t>
            </a:r>
          </a:p>
          <a:p>
            <a:pPr marL="793750" lvl="1" indent="-457200">
              <a:buAutoNum type="alphaLcPeriod"/>
            </a:pPr>
            <a:r>
              <a:rPr lang="en-US" dirty="0" smtClean="0"/>
              <a:t>Human culture prior to the advent of writing can be explored through archaeology.</a:t>
            </a:r>
          </a:p>
          <a:p>
            <a:pPr marL="457200" indent="-457200">
              <a:buAutoNum type="arabicPeriod" startAt="13"/>
            </a:pPr>
            <a:r>
              <a:rPr lang="en-US" dirty="0" smtClean="0"/>
              <a:t>What was the </a:t>
            </a:r>
            <a:r>
              <a:rPr lang="en-US" b="1" dirty="0" smtClean="0"/>
              <a:t>most </a:t>
            </a:r>
            <a:r>
              <a:rPr lang="en-US" dirty="0" smtClean="0"/>
              <a:t>important use for writing in early history?</a:t>
            </a:r>
          </a:p>
          <a:p>
            <a:pPr marL="793750" lvl="1" indent="-457200">
              <a:buAutoNum type="alphaLcPeriod"/>
            </a:pPr>
            <a:r>
              <a:rPr lang="en-US" dirty="0" smtClean="0"/>
              <a:t>Correspondence between people</a:t>
            </a:r>
          </a:p>
          <a:p>
            <a:pPr marL="793750" lvl="1" indent="-457200">
              <a:buAutoNum type="alphaLcPeriod"/>
            </a:pPr>
            <a:r>
              <a:rPr lang="en-US" dirty="0" smtClean="0"/>
              <a:t>Self-expression through poetry and fiction</a:t>
            </a:r>
          </a:p>
          <a:p>
            <a:pPr marL="793750" lvl="1" indent="-457200">
              <a:buAutoNum type="alphaLcPeriod"/>
            </a:pPr>
            <a:r>
              <a:rPr lang="en-US" dirty="0" smtClean="0"/>
              <a:t>Accurate record keeping</a:t>
            </a:r>
          </a:p>
          <a:p>
            <a:pPr marL="793750" lvl="1" indent="-457200">
              <a:buAutoNum type="alphaLcPeriod"/>
            </a:pPr>
            <a:r>
              <a:rPr lang="en-US" dirty="0" smtClean="0"/>
              <a:t>Use in schools</a:t>
            </a:r>
            <a:endParaRPr lang="en-US" dirty="0"/>
          </a:p>
        </p:txBody>
      </p:sp>
    </p:spTree>
    <p:extLst>
      <p:ext uri="{BB962C8B-B14F-4D97-AF65-F5344CB8AC3E}">
        <p14:creationId xmlns:p14="http://schemas.microsoft.com/office/powerpoint/2010/main" xmlns="" val="1239727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sz="half" idx="1"/>
          </p:nvPr>
        </p:nvSpPr>
        <p:spPr/>
        <p:txBody>
          <a:bodyPr>
            <a:normAutofit/>
          </a:bodyPr>
          <a:lstStyle/>
          <a:p>
            <a:pPr marL="457200" indent="-457200">
              <a:buAutoNum type="arabicPeriod"/>
            </a:pPr>
            <a:r>
              <a:rPr lang="en-US" dirty="0" smtClean="0"/>
              <a:t>C</a:t>
            </a:r>
          </a:p>
          <a:p>
            <a:pPr marL="457200" indent="-457200">
              <a:buAutoNum type="arabicPeriod"/>
            </a:pPr>
            <a:r>
              <a:rPr lang="en-US" dirty="0" smtClean="0"/>
              <a:t>A</a:t>
            </a:r>
          </a:p>
          <a:p>
            <a:pPr marL="457200" indent="-457200">
              <a:buAutoNum type="arabicPeriod"/>
            </a:pPr>
            <a:r>
              <a:rPr lang="en-US" dirty="0" smtClean="0"/>
              <a:t>C</a:t>
            </a:r>
          </a:p>
          <a:p>
            <a:pPr marL="457200" indent="-457200">
              <a:buAutoNum type="arabicPeriod"/>
            </a:pPr>
            <a:r>
              <a:rPr lang="en-US" dirty="0" smtClean="0"/>
              <a:t>A</a:t>
            </a:r>
          </a:p>
          <a:p>
            <a:pPr marL="457200" indent="-457200">
              <a:buAutoNum type="arabicPeriod"/>
            </a:pPr>
            <a:r>
              <a:rPr lang="en-US" dirty="0" smtClean="0"/>
              <a:t>C</a:t>
            </a:r>
          </a:p>
          <a:p>
            <a:pPr marL="457200" indent="-457200">
              <a:buAutoNum type="arabicPeriod"/>
            </a:pPr>
            <a:r>
              <a:rPr lang="en-US" dirty="0" smtClean="0"/>
              <a:t>B</a:t>
            </a:r>
          </a:p>
          <a:p>
            <a:pPr marL="457200" indent="-457200">
              <a:buAutoNum type="arabicPeriod"/>
            </a:pPr>
            <a:r>
              <a:rPr lang="en-US" dirty="0" smtClean="0"/>
              <a:t>C</a:t>
            </a:r>
          </a:p>
        </p:txBody>
      </p:sp>
      <p:sp>
        <p:nvSpPr>
          <p:cNvPr id="4" name="Content Placeholder 3"/>
          <p:cNvSpPr>
            <a:spLocks noGrp="1"/>
          </p:cNvSpPr>
          <p:nvPr>
            <p:ph sz="half" idx="2"/>
          </p:nvPr>
        </p:nvSpPr>
        <p:spPr>
          <a:xfrm>
            <a:off x="1950683" y="1628363"/>
            <a:ext cx="3840480" cy="4343400"/>
          </a:xfrm>
        </p:spPr>
        <p:txBody>
          <a:bodyPr>
            <a:normAutofit/>
          </a:bodyPr>
          <a:lstStyle/>
          <a:p>
            <a:pPr marL="457200" indent="-457200">
              <a:buFont typeface="+mj-lt"/>
              <a:buAutoNum type="arabicPeriod" startAt="8"/>
            </a:pPr>
            <a:r>
              <a:rPr lang="en-US" dirty="0"/>
              <a:t>D</a:t>
            </a:r>
          </a:p>
          <a:p>
            <a:pPr marL="457200" indent="-457200">
              <a:buFont typeface="+mj-lt"/>
              <a:buAutoNum type="arabicPeriod" startAt="8"/>
            </a:pPr>
            <a:r>
              <a:rPr lang="en-US" dirty="0"/>
              <a:t>C</a:t>
            </a:r>
          </a:p>
          <a:p>
            <a:pPr marL="457200" indent="-457200">
              <a:buFont typeface="+mj-lt"/>
              <a:buAutoNum type="arabicPeriod" startAt="8"/>
            </a:pPr>
            <a:r>
              <a:rPr lang="en-US" dirty="0"/>
              <a:t>B</a:t>
            </a:r>
          </a:p>
          <a:p>
            <a:pPr marL="457200" indent="-457200">
              <a:buFont typeface="+mj-lt"/>
              <a:buAutoNum type="arabicPeriod" startAt="8"/>
            </a:pPr>
            <a:r>
              <a:rPr lang="en-US" dirty="0"/>
              <a:t>C</a:t>
            </a:r>
          </a:p>
          <a:p>
            <a:pPr marL="457200" indent="-457200">
              <a:buFont typeface="+mj-lt"/>
              <a:buAutoNum type="arabicPeriod" startAt="8"/>
            </a:pPr>
            <a:r>
              <a:rPr lang="en-US" dirty="0"/>
              <a:t>B</a:t>
            </a:r>
          </a:p>
          <a:p>
            <a:pPr marL="457200" indent="-457200">
              <a:buFont typeface="+mj-lt"/>
              <a:buAutoNum type="arabicPeriod" startAt="8"/>
            </a:pPr>
            <a:r>
              <a:rPr lang="en-US" dirty="0"/>
              <a:t>B</a:t>
            </a:r>
          </a:p>
          <a:p>
            <a:pPr marL="457200" indent="-457200">
              <a:buFont typeface="+mj-lt"/>
              <a:buAutoNum type="arabicPeriod" startAt="8"/>
            </a:pPr>
            <a:r>
              <a:rPr lang="en-US" dirty="0"/>
              <a:t>C</a:t>
            </a:r>
          </a:p>
          <a:p>
            <a:endParaRPr lang="en-US" dirty="0"/>
          </a:p>
        </p:txBody>
      </p:sp>
      <p:sp>
        <p:nvSpPr>
          <p:cNvPr id="7" name="TextBox 6"/>
          <p:cNvSpPr txBox="1"/>
          <p:nvPr/>
        </p:nvSpPr>
        <p:spPr>
          <a:xfrm>
            <a:off x="4389755" y="2002455"/>
            <a:ext cx="4201795" cy="2585323"/>
          </a:xfrm>
          <a:prstGeom prst="rect">
            <a:avLst/>
          </a:prstGeom>
          <a:noFill/>
        </p:spPr>
        <p:txBody>
          <a:bodyPr wrap="square" rtlCol="0">
            <a:spAutoFit/>
          </a:bodyPr>
          <a:lstStyle/>
          <a:p>
            <a:r>
              <a:rPr lang="en-US" dirty="0" smtClean="0"/>
              <a:t>You should have gotten 12 questions correct to make an 85% mastery score on this assessment.</a:t>
            </a:r>
          </a:p>
          <a:p>
            <a:endParaRPr lang="en-US" dirty="0"/>
          </a:p>
          <a:p>
            <a:r>
              <a:rPr lang="en-US" dirty="0" smtClean="0"/>
              <a:t>If you didn’t, you need to review this topic!</a:t>
            </a:r>
          </a:p>
          <a:p>
            <a:endParaRPr lang="en-US" dirty="0"/>
          </a:p>
          <a:p>
            <a:r>
              <a:rPr lang="en-US" dirty="0" smtClean="0"/>
              <a:t>Early Humans (Chap 1 in blue textbook)</a:t>
            </a:r>
            <a:endParaRPr lang="en-US" dirty="0"/>
          </a:p>
        </p:txBody>
      </p:sp>
    </p:spTree>
    <p:extLst>
      <p:ext uri="{BB962C8B-B14F-4D97-AF65-F5344CB8AC3E}">
        <p14:creationId xmlns:p14="http://schemas.microsoft.com/office/powerpoint/2010/main" xmlns="" val="317714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Early River Civilizations</a:t>
            </a:r>
            <a:endParaRPr lang="en-US" dirty="0"/>
          </a:p>
        </p:txBody>
      </p:sp>
      <p:sp>
        <p:nvSpPr>
          <p:cNvPr id="6" name="Content Placeholder 5"/>
          <p:cNvSpPr>
            <a:spLocks noGrp="1"/>
          </p:cNvSpPr>
          <p:nvPr>
            <p:ph idx="1"/>
          </p:nvPr>
        </p:nvSpPr>
        <p:spPr/>
        <p:txBody>
          <a:bodyPr/>
          <a:lstStyle/>
          <a:p>
            <a:r>
              <a:rPr lang="en-US" dirty="0" smtClean="0"/>
              <a:t>Early River Civilizations emerged among river valleys in Mesopotamia, Egypt, India, and China.</a:t>
            </a:r>
          </a:p>
          <a:p>
            <a:r>
              <a:rPr lang="en-US" dirty="0" smtClean="0"/>
              <a:t>Characteristics of a civilization:</a:t>
            </a:r>
          </a:p>
          <a:p>
            <a:pPr lvl="1"/>
            <a:r>
              <a:rPr lang="en-US" dirty="0" smtClean="0"/>
              <a:t>Organized towns/cities</a:t>
            </a:r>
          </a:p>
          <a:p>
            <a:pPr lvl="1"/>
            <a:r>
              <a:rPr lang="en-US" dirty="0" smtClean="0"/>
              <a:t>Government</a:t>
            </a:r>
          </a:p>
          <a:p>
            <a:pPr lvl="1"/>
            <a:r>
              <a:rPr lang="en-US" dirty="0" smtClean="0"/>
              <a:t>Religion</a:t>
            </a:r>
          </a:p>
          <a:p>
            <a:pPr lvl="1"/>
            <a:r>
              <a:rPr lang="en-US" dirty="0" smtClean="0"/>
              <a:t>Social structure/hierarchy</a:t>
            </a:r>
          </a:p>
          <a:p>
            <a:pPr lvl="1"/>
            <a:r>
              <a:rPr lang="en-US" dirty="0" smtClean="0"/>
              <a:t>Writing</a:t>
            </a:r>
          </a:p>
          <a:p>
            <a:pPr lvl="1"/>
            <a:r>
              <a:rPr lang="en-US" dirty="0" smtClean="0"/>
              <a:t>Art</a:t>
            </a:r>
          </a:p>
        </p:txBody>
      </p:sp>
    </p:spTree>
    <p:extLst>
      <p:ext uri="{BB962C8B-B14F-4D97-AF65-F5344CB8AC3E}">
        <p14:creationId xmlns:p14="http://schemas.microsoft.com/office/powerpoint/2010/main" xmlns="" val="726350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902"/>
            <a:ext cx="8042276" cy="1336956"/>
          </a:xfrm>
        </p:spPr>
        <p:txBody>
          <a:bodyPr/>
          <a:lstStyle/>
          <a:p>
            <a:r>
              <a:rPr lang="en-US" dirty="0" smtClean="0"/>
              <a:t>Mesopotamia</a:t>
            </a:r>
            <a:endParaRPr lang="en-US" dirty="0"/>
          </a:p>
        </p:txBody>
      </p:sp>
      <p:sp>
        <p:nvSpPr>
          <p:cNvPr id="3" name="Content Placeholder 2"/>
          <p:cNvSpPr>
            <a:spLocks noGrp="1"/>
          </p:cNvSpPr>
          <p:nvPr>
            <p:ph idx="1"/>
          </p:nvPr>
        </p:nvSpPr>
        <p:spPr>
          <a:xfrm>
            <a:off x="146532" y="776054"/>
            <a:ext cx="8857041" cy="6081945"/>
          </a:xfrm>
        </p:spPr>
        <p:txBody>
          <a:bodyPr>
            <a:normAutofit fontScale="70000" lnSpcReduction="20000"/>
          </a:bodyPr>
          <a:lstStyle/>
          <a:p>
            <a:r>
              <a:rPr lang="en-US" dirty="0" smtClean="0"/>
              <a:t>Modern-day Iraq, Fertile Crescent, “land between the two rivers”</a:t>
            </a:r>
          </a:p>
          <a:p>
            <a:pPr lvl="1"/>
            <a:r>
              <a:rPr lang="en-US" dirty="0" smtClean="0"/>
              <a:t>Little rainfall, unpredictable flooding</a:t>
            </a:r>
          </a:p>
          <a:p>
            <a:pPr lvl="1"/>
            <a:r>
              <a:rPr lang="en-US" dirty="0" smtClean="0"/>
              <a:t>Use of irrigation and drainage</a:t>
            </a:r>
          </a:p>
          <a:p>
            <a:r>
              <a:rPr lang="en-US" dirty="0" smtClean="0"/>
              <a:t>Rivers:  Tigris-Euphrates</a:t>
            </a:r>
          </a:p>
          <a:p>
            <a:r>
              <a:rPr lang="en-US" dirty="0" smtClean="0"/>
              <a:t>First civilization=Sumerians</a:t>
            </a:r>
          </a:p>
          <a:p>
            <a:pPr lvl="1"/>
            <a:r>
              <a:rPr lang="en-US" dirty="0" smtClean="0"/>
              <a:t>Known for bronze trade</a:t>
            </a:r>
          </a:p>
          <a:p>
            <a:pPr lvl="1"/>
            <a:r>
              <a:rPr lang="en-US" dirty="0" smtClean="0"/>
              <a:t>Cuneiform writing </a:t>
            </a:r>
          </a:p>
          <a:p>
            <a:pPr lvl="1"/>
            <a:r>
              <a:rPr lang="en-US" dirty="0" smtClean="0"/>
              <a:t>Invented the wheel and sundial</a:t>
            </a:r>
          </a:p>
          <a:p>
            <a:pPr lvl="1"/>
            <a:r>
              <a:rPr lang="en-US" dirty="0" smtClean="0"/>
              <a:t>Advanced in math and astronomy</a:t>
            </a:r>
          </a:p>
          <a:p>
            <a:r>
              <a:rPr lang="en-US" dirty="0" smtClean="0"/>
              <a:t>Polytheistic religion</a:t>
            </a:r>
          </a:p>
          <a:p>
            <a:r>
              <a:rPr lang="en-US" dirty="0" smtClean="0"/>
              <a:t>Theocracy=government of divine authority</a:t>
            </a:r>
          </a:p>
          <a:p>
            <a:r>
              <a:rPr lang="en-US" dirty="0" smtClean="0"/>
              <a:t>Sun-dried brick buildings/homes and walled cities</a:t>
            </a:r>
          </a:p>
          <a:p>
            <a:r>
              <a:rPr lang="en-US" dirty="0" smtClean="0"/>
              <a:t>Ziggurat=temple, stepped tower located in the middle of cities</a:t>
            </a:r>
          </a:p>
          <a:p>
            <a:r>
              <a:rPr lang="en-US" dirty="0" smtClean="0"/>
              <a:t>Babylonians eventually took over the area</a:t>
            </a:r>
          </a:p>
          <a:p>
            <a:pPr lvl="1"/>
            <a:r>
              <a:rPr lang="en-US" dirty="0" smtClean="0"/>
              <a:t>Hammurabi’s Code:  earliest known law code known for strict justice</a:t>
            </a:r>
          </a:p>
          <a:p>
            <a:pPr lvl="2"/>
            <a:r>
              <a:rPr lang="en-US" dirty="0" smtClean="0"/>
              <a:t>Laws published on clay tablets in city centers so that people would be aware of the laws and punishments</a:t>
            </a:r>
          </a:p>
          <a:p>
            <a:pPr lvl="2"/>
            <a:r>
              <a:rPr lang="en-US" dirty="0" smtClean="0"/>
              <a:t>“eye for an eye”</a:t>
            </a:r>
            <a:endParaRPr lang="en-US" dirty="0"/>
          </a:p>
        </p:txBody>
      </p:sp>
      <p:pic>
        <p:nvPicPr>
          <p:cNvPr id="4" name="Picture 3"/>
          <p:cNvPicPr>
            <a:picLocks noChangeAspect="1"/>
          </p:cNvPicPr>
          <p:nvPr/>
        </p:nvPicPr>
        <p:blipFill>
          <a:blip r:embed="rId2" cstate="print"/>
          <a:stretch>
            <a:fillRect/>
          </a:stretch>
        </p:blipFill>
        <p:spPr>
          <a:xfrm>
            <a:off x="5419204" y="1530332"/>
            <a:ext cx="3172347" cy="2808546"/>
          </a:xfrm>
          <a:prstGeom prst="rect">
            <a:avLst/>
          </a:prstGeom>
        </p:spPr>
      </p:pic>
    </p:spTree>
    <p:extLst>
      <p:ext uri="{BB962C8B-B14F-4D97-AF65-F5344CB8AC3E}">
        <p14:creationId xmlns:p14="http://schemas.microsoft.com/office/powerpoint/2010/main" xmlns="" val="3302547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9428"/>
            <a:ext cx="8042276" cy="1336956"/>
          </a:xfrm>
        </p:spPr>
        <p:txBody>
          <a:bodyPr/>
          <a:lstStyle/>
          <a:p>
            <a:r>
              <a:rPr lang="en-US" dirty="0" smtClean="0"/>
              <a:t>Ancient Egypt</a:t>
            </a:r>
            <a:endParaRPr lang="en-US" dirty="0"/>
          </a:p>
        </p:txBody>
      </p:sp>
      <p:sp>
        <p:nvSpPr>
          <p:cNvPr id="3" name="Content Placeholder 2"/>
          <p:cNvSpPr>
            <a:spLocks noGrp="1"/>
          </p:cNvSpPr>
          <p:nvPr>
            <p:ph idx="1"/>
          </p:nvPr>
        </p:nvSpPr>
        <p:spPr>
          <a:xfrm>
            <a:off x="244220" y="1037528"/>
            <a:ext cx="6154341" cy="5604760"/>
          </a:xfrm>
        </p:spPr>
        <p:txBody>
          <a:bodyPr>
            <a:normAutofit fontScale="85000" lnSpcReduction="20000"/>
          </a:bodyPr>
          <a:lstStyle/>
          <a:p>
            <a:r>
              <a:rPr lang="en-US" dirty="0" smtClean="0"/>
              <a:t>River:  Nile (longest river in the world)</a:t>
            </a:r>
          </a:p>
          <a:p>
            <a:pPr lvl="1"/>
            <a:r>
              <a:rPr lang="en-US" dirty="0" smtClean="0"/>
              <a:t>Regular annual flooding</a:t>
            </a:r>
          </a:p>
          <a:p>
            <a:pPr lvl="1"/>
            <a:r>
              <a:rPr lang="en-US" dirty="0" smtClean="0"/>
              <a:t>Irrigation techniques</a:t>
            </a:r>
          </a:p>
          <a:p>
            <a:pPr lvl="1"/>
            <a:r>
              <a:rPr lang="en-US" dirty="0" smtClean="0"/>
              <a:t>Natural barriers:  desert (Sahara), Red Sea, water rapids, and the Mediterranean Sea</a:t>
            </a:r>
          </a:p>
          <a:p>
            <a:r>
              <a:rPr lang="en-US" dirty="0" smtClean="0"/>
              <a:t>Nile River Delta (triangle) and part of the Fertile Crescent</a:t>
            </a:r>
          </a:p>
          <a:p>
            <a:r>
              <a:rPr lang="en-US" dirty="0" smtClean="0"/>
              <a:t>Polytheistic religion (viewed river and other natural elements as gods)</a:t>
            </a:r>
          </a:p>
          <a:p>
            <a:r>
              <a:rPr lang="en-US" dirty="0" smtClean="0"/>
              <a:t>Dynasties:  family of rulers whose right based within the family</a:t>
            </a:r>
          </a:p>
          <a:p>
            <a:pPr lvl="1"/>
            <a:r>
              <a:rPr lang="en-US" dirty="0" smtClean="0"/>
              <a:t>Pharaohs</a:t>
            </a:r>
          </a:p>
          <a:p>
            <a:r>
              <a:rPr lang="en-US" dirty="0" smtClean="0"/>
              <a:t>Mummification and pyramids show belief in afterlife</a:t>
            </a:r>
          </a:p>
          <a:p>
            <a:r>
              <a:rPr lang="en-US" dirty="0" smtClean="0"/>
              <a:t>Hieroglyphic writing (religious) and hieratic script (everyday)</a:t>
            </a:r>
          </a:p>
          <a:p>
            <a:endParaRPr lang="en-US" dirty="0"/>
          </a:p>
        </p:txBody>
      </p:sp>
      <p:pic>
        <p:nvPicPr>
          <p:cNvPr id="4" name="Picture 3"/>
          <p:cNvPicPr>
            <a:picLocks noChangeAspect="1"/>
          </p:cNvPicPr>
          <p:nvPr/>
        </p:nvPicPr>
        <p:blipFill>
          <a:blip r:embed="rId2" cstate="print"/>
          <a:stretch>
            <a:fillRect/>
          </a:stretch>
        </p:blipFill>
        <p:spPr>
          <a:xfrm>
            <a:off x="6574405" y="1167769"/>
            <a:ext cx="2569595" cy="5253758"/>
          </a:xfrm>
          <a:prstGeom prst="rect">
            <a:avLst/>
          </a:prstGeom>
        </p:spPr>
      </p:pic>
    </p:spTree>
    <p:extLst>
      <p:ext uri="{BB962C8B-B14F-4D97-AF65-F5344CB8AC3E}">
        <p14:creationId xmlns:p14="http://schemas.microsoft.com/office/powerpoint/2010/main" xmlns="" val="1279694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a:xfrm>
            <a:off x="549275" y="5376509"/>
            <a:ext cx="8042276" cy="1336327"/>
          </a:xfrm>
        </p:spPr>
        <p:txBody>
          <a:bodyPr>
            <a:normAutofit lnSpcReduction="10000"/>
          </a:bodyPr>
          <a:lstStyle/>
          <a:p>
            <a:r>
              <a:rPr lang="en-US" dirty="0" smtClean="0"/>
              <a:t>Made up of Mesopotamia and Egypt</a:t>
            </a:r>
          </a:p>
          <a:p>
            <a:r>
              <a:rPr lang="en-US" dirty="0" smtClean="0"/>
              <a:t>Fertile area allowing for farming surrounded predominantly by desert lands</a:t>
            </a:r>
            <a:endParaRPr lang="en-US" dirty="0"/>
          </a:p>
        </p:txBody>
      </p:sp>
      <p:pic>
        <p:nvPicPr>
          <p:cNvPr id="6" name="Picture 5"/>
          <p:cNvPicPr>
            <a:picLocks noChangeAspect="1"/>
          </p:cNvPicPr>
          <p:nvPr/>
        </p:nvPicPr>
        <p:blipFill>
          <a:blip r:embed="rId2" cstate="print"/>
          <a:stretch>
            <a:fillRect/>
          </a:stretch>
        </p:blipFill>
        <p:spPr>
          <a:xfrm>
            <a:off x="0" y="272217"/>
            <a:ext cx="9144000" cy="4823460"/>
          </a:xfrm>
          <a:prstGeom prst="rect">
            <a:avLst/>
          </a:prstGeom>
        </p:spPr>
      </p:pic>
    </p:spTree>
    <p:extLst>
      <p:ext uri="{BB962C8B-B14F-4D97-AF65-F5344CB8AC3E}">
        <p14:creationId xmlns:p14="http://schemas.microsoft.com/office/powerpoint/2010/main" xmlns="" val="1505098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4307"/>
            <a:ext cx="8042276" cy="1336956"/>
          </a:xfrm>
        </p:spPr>
        <p:txBody>
          <a:bodyPr/>
          <a:lstStyle/>
          <a:p>
            <a:r>
              <a:rPr lang="en-US" dirty="0" smtClean="0"/>
              <a:t>Ancient India</a:t>
            </a:r>
            <a:endParaRPr lang="en-US" dirty="0"/>
          </a:p>
        </p:txBody>
      </p:sp>
      <p:sp>
        <p:nvSpPr>
          <p:cNvPr id="3" name="Content Placeholder 2"/>
          <p:cNvSpPr>
            <a:spLocks noGrp="1"/>
          </p:cNvSpPr>
          <p:nvPr>
            <p:ph idx="1"/>
          </p:nvPr>
        </p:nvSpPr>
        <p:spPr>
          <a:xfrm>
            <a:off x="179095" y="1225757"/>
            <a:ext cx="5584495" cy="5449091"/>
          </a:xfrm>
        </p:spPr>
        <p:txBody>
          <a:bodyPr>
            <a:normAutofit fontScale="55000" lnSpcReduction="20000"/>
          </a:bodyPr>
          <a:lstStyle/>
          <a:p>
            <a:r>
              <a:rPr lang="en-US" dirty="0" smtClean="0"/>
              <a:t>Indus River Valley and Ganges River</a:t>
            </a:r>
          </a:p>
          <a:p>
            <a:r>
              <a:rPr lang="en-US" dirty="0" smtClean="0"/>
              <a:t>Himalayan mountains, deserts</a:t>
            </a:r>
          </a:p>
          <a:p>
            <a:r>
              <a:rPr lang="en-US" dirty="0" smtClean="0"/>
              <a:t>Monsoons (winds bringing in rainfall) led to dangerous flooding</a:t>
            </a:r>
          </a:p>
          <a:p>
            <a:r>
              <a:rPr lang="en-US" dirty="0" smtClean="0"/>
              <a:t>Mohenjo-Daro and Harappa are two of the oldest civilizations in Ancient India</a:t>
            </a:r>
          </a:p>
          <a:p>
            <a:r>
              <a:rPr lang="en-US" dirty="0" smtClean="0"/>
              <a:t>Very little written record known before the Aryans (Europeans) who moved into the area.</a:t>
            </a:r>
          </a:p>
          <a:p>
            <a:pPr lvl="1"/>
            <a:r>
              <a:rPr lang="en-US" dirty="0" smtClean="0"/>
              <a:t>Indians adopted their writing (</a:t>
            </a:r>
            <a:r>
              <a:rPr lang="en-US" dirty="0" err="1" smtClean="0"/>
              <a:t>sanskrit</a:t>
            </a:r>
            <a:r>
              <a:rPr lang="en-US" dirty="0" smtClean="0"/>
              <a:t>)</a:t>
            </a:r>
          </a:p>
          <a:p>
            <a:r>
              <a:rPr lang="en-US" dirty="0" smtClean="0"/>
              <a:t>Rigid class system (caste system)</a:t>
            </a:r>
          </a:p>
          <a:p>
            <a:r>
              <a:rPr lang="en-US" dirty="0" smtClean="0"/>
              <a:t>Hinduism</a:t>
            </a:r>
          </a:p>
          <a:p>
            <a:pPr lvl="1"/>
            <a:r>
              <a:rPr lang="en-US" dirty="0" smtClean="0"/>
              <a:t>Reincarnation</a:t>
            </a:r>
          </a:p>
          <a:p>
            <a:pPr lvl="1"/>
            <a:r>
              <a:rPr lang="en-US" dirty="0" smtClean="0"/>
              <a:t>Karma and dharma</a:t>
            </a:r>
          </a:p>
          <a:p>
            <a:r>
              <a:rPr lang="en-US" dirty="0" smtClean="0"/>
              <a:t>Buddhism</a:t>
            </a:r>
          </a:p>
          <a:p>
            <a:pPr lvl="1"/>
            <a:r>
              <a:rPr lang="en-US" dirty="0" smtClean="0"/>
              <a:t>Buddha or Siddhartha</a:t>
            </a:r>
          </a:p>
          <a:p>
            <a:pPr lvl="1"/>
            <a:r>
              <a:rPr lang="en-US" dirty="0" smtClean="0"/>
              <a:t>Nirvana, 4 Noble Truths, and the 8 Fold Path</a:t>
            </a:r>
          </a:p>
          <a:p>
            <a:r>
              <a:rPr lang="en-US" dirty="0" smtClean="0"/>
              <a:t>Development of the Silk Road helped trade in India (this route went from China to the Roman Empire)</a:t>
            </a:r>
            <a:endParaRPr lang="en-US" dirty="0"/>
          </a:p>
        </p:txBody>
      </p:sp>
      <p:pic>
        <p:nvPicPr>
          <p:cNvPr id="4" name="Picture 3"/>
          <p:cNvPicPr>
            <a:picLocks noChangeAspect="1"/>
          </p:cNvPicPr>
          <p:nvPr/>
        </p:nvPicPr>
        <p:blipFill>
          <a:blip r:embed="rId2" cstate="print"/>
          <a:stretch>
            <a:fillRect/>
          </a:stretch>
        </p:blipFill>
        <p:spPr>
          <a:xfrm>
            <a:off x="5763590" y="1225757"/>
            <a:ext cx="3232859" cy="4332382"/>
          </a:xfrm>
          <a:prstGeom prst="rect">
            <a:avLst/>
          </a:prstGeom>
        </p:spPr>
      </p:pic>
    </p:spTree>
    <p:extLst>
      <p:ext uri="{BB962C8B-B14F-4D97-AF65-F5344CB8AC3E}">
        <p14:creationId xmlns:p14="http://schemas.microsoft.com/office/powerpoint/2010/main" xmlns="" val="138466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Humans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learn about early humans through archaeology and anthropology since they left no written records (prehistory).</a:t>
            </a:r>
          </a:p>
          <a:p>
            <a:pPr lvl="1"/>
            <a:r>
              <a:rPr lang="en-US" dirty="0" smtClean="0"/>
              <a:t>Carbon dating can be used to date fossils (once living; can be human remains, plant or animal remains)</a:t>
            </a:r>
          </a:p>
          <a:p>
            <a:pPr lvl="1"/>
            <a:r>
              <a:rPr lang="en-US" dirty="0" smtClean="0"/>
              <a:t>Stratigraphy can estimate date of artifacts (human-made items)</a:t>
            </a:r>
          </a:p>
          <a:p>
            <a:r>
              <a:rPr lang="en-US" dirty="0" smtClean="0"/>
              <a:t>Hominid:  humanlike creature that walked upright</a:t>
            </a:r>
          </a:p>
          <a:p>
            <a:pPr lvl="1"/>
            <a:r>
              <a:rPr lang="en-US" dirty="0" smtClean="0"/>
              <a:t>The earliest lived in Africa and adapted overtime</a:t>
            </a:r>
          </a:p>
          <a:p>
            <a:r>
              <a:rPr lang="en-US" dirty="0" smtClean="0"/>
              <a:t>“Out of Africa Theory” or Replacement Theory states that these early humans began to leave Africa and spread to other parts of the world between 150,000 and 200,000 years ago.</a:t>
            </a:r>
            <a:endParaRPr lang="en-US" dirty="0"/>
          </a:p>
        </p:txBody>
      </p:sp>
    </p:spTree>
    <p:extLst>
      <p:ext uri="{BB962C8B-B14F-4D97-AF65-F5344CB8AC3E}">
        <p14:creationId xmlns:p14="http://schemas.microsoft.com/office/powerpoint/2010/main" xmlns="" val="2262077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0586"/>
            <a:ext cx="8042276" cy="1336956"/>
          </a:xfrm>
        </p:spPr>
        <p:txBody>
          <a:bodyPr/>
          <a:lstStyle/>
          <a:p>
            <a:r>
              <a:rPr lang="en-US" dirty="0" smtClean="0"/>
              <a:t>Ancient China</a:t>
            </a:r>
            <a:endParaRPr lang="en-US" dirty="0"/>
          </a:p>
        </p:txBody>
      </p:sp>
      <p:sp>
        <p:nvSpPr>
          <p:cNvPr id="3" name="Content Placeholder 2"/>
          <p:cNvSpPr>
            <a:spLocks noGrp="1"/>
          </p:cNvSpPr>
          <p:nvPr>
            <p:ph idx="1"/>
          </p:nvPr>
        </p:nvSpPr>
        <p:spPr>
          <a:xfrm>
            <a:off x="244221" y="1086370"/>
            <a:ext cx="5747308" cy="5771630"/>
          </a:xfrm>
        </p:spPr>
        <p:txBody>
          <a:bodyPr>
            <a:normAutofit fontScale="70000" lnSpcReduction="20000"/>
          </a:bodyPr>
          <a:lstStyle/>
          <a:p>
            <a:r>
              <a:rPr lang="en-US" dirty="0" smtClean="0"/>
              <a:t>Major Rivers:  Huang He (Yellow) and Chang Jiang</a:t>
            </a:r>
          </a:p>
          <a:p>
            <a:r>
              <a:rPr lang="en-US" dirty="0" smtClean="0"/>
              <a:t>Mountains and deserts serve as natural barriers, but the north was open to invasion</a:t>
            </a:r>
          </a:p>
          <a:p>
            <a:pPr lvl="1"/>
            <a:r>
              <a:rPr lang="en-US" dirty="0" smtClean="0"/>
              <a:t>Qin Dynasty eventually built the Great Wall to protect China’s northern border from invaders</a:t>
            </a:r>
          </a:p>
          <a:p>
            <a:r>
              <a:rPr lang="en-US" dirty="0" smtClean="0"/>
              <a:t>Mandate of Heaven aka Dynastic Cycle</a:t>
            </a:r>
          </a:p>
          <a:p>
            <a:pPr lvl="1"/>
            <a:r>
              <a:rPr lang="en-US" dirty="0" smtClean="0"/>
              <a:t>The rulers were chosen by the heavens (king was the link between heaven and earth)</a:t>
            </a:r>
          </a:p>
          <a:p>
            <a:pPr lvl="1"/>
            <a:r>
              <a:rPr lang="en-US" dirty="0" smtClean="0"/>
              <a:t>First adopted by the Zhou</a:t>
            </a:r>
          </a:p>
          <a:p>
            <a:pPr lvl="1"/>
            <a:r>
              <a:rPr lang="en-US" dirty="0" smtClean="0"/>
              <a:t>Rulers should change in times of turmoil or unrest</a:t>
            </a:r>
          </a:p>
          <a:p>
            <a:r>
              <a:rPr lang="en-US" dirty="0" smtClean="0"/>
              <a:t>Religion/Philosophy:  Confucianism emerged</a:t>
            </a:r>
          </a:p>
          <a:p>
            <a:pPr lvl="1"/>
            <a:r>
              <a:rPr lang="en-US" dirty="0" smtClean="0"/>
              <a:t>Some practiced ancestor worship</a:t>
            </a:r>
          </a:p>
          <a:p>
            <a:r>
              <a:rPr lang="en-US" dirty="0" smtClean="0"/>
              <a:t>First civil service exams (aka Rule of Merit) to prove an applicant was worthy of a job before hire</a:t>
            </a:r>
          </a:p>
          <a:p>
            <a:r>
              <a:rPr lang="en-US" dirty="0" smtClean="0"/>
              <a:t>Chinese are credited with the the invention of silk, porcelain, and paper among other things…</a:t>
            </a:r>
            <a:endParaRPr lang="en-US" dirty="0"/>
          </a:p>
        </p:txBody>
      </p:sp>
      <p:pic>
        <p:nvPicPr>
          <p:cNvPr id="4" name="Picture 3"/>
          <p:cNvPicPr>
            <a:picLocks noChangeAspect="1"/>
          </p:cNvPicPr>
          <p:nvPr/>
        </p:nvPicPr>
        <p:blipFill>
          <a:blip r:embed="rId2" cstate="print"/>
          <a:stretch>
            <a:fillRect/>
          </a:stretch>
        </p:blipFill>
        <p:spPr>
          <a:xfrm>
            <a:off x="5991528" y="3062270"/>
            <a:ext cx="3152472" cy="2017805"/>
          </a:xfrm>
          <a:prstGeom prst="rect">
            <a:avLst/>
          </a:prstGeom>
        </p:spPr>
      </p:pic>
    </p:spTree>
    <p:extLst>
      <p:ext uri="{BB962C8B-B14F-4D97-AF65-F5344CB8AC3E}">
        <p14:creationId xmlns:p14="http://schemas.microsoft.com/office/powerpoint/2010/main" xmlns="" val="3713911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758383" y="593556"/>
            <a:ext cx="5823725" cy="3215991"/>
          </a:xfrm>
          <a:prstGeom prst="rect">
            <a:avLst/>
          </a:prstGeom>
        </p:spPr>
      </p:pic>
      <p:sp>
        <p:nvSpPr>
          <p:cNvPr id="2" name="Title 1"/>
          <p:cNvSpPr>
            <a:spLocks noGrp="1"/>
          </p:cNvSpPr>
          <p:nvPr>
            <p:ph type="title"/>
          </p:nvPr>
        </p:nvSpPr>
        <p:spPr>
          <a:xfrm>
            <a:off x="-1388204" y="-291055"/>
            <a:ext cx="8042276" cy="1336956"/>
          </a:xfrm>
        </p:spPr>
        <p:txBody>
          <a:bodyPr/>
          <a:lstStyle/>
          <a:p>
            <a:r>
              <a:rPr lang="en-US" dirty="0" smtClean="0"/>
              <a:t>The Silk Road</a:t>
            </a:r>
            <a:endParaRPr lang="en-US" dirty="0"/>
          </a:p>
        </p:txBody>
      </p:sp>
      <p:sp>
        <p:nvSpPr>
          <p:cNvPr id="3" name="Content Placeholder 2"/>
          <p:cNvSpPr>
            <a:spLocks noGrp="1"/>
          </p:cNvSpPr>
          <p:nvPr>
            <p:ph idx="1"/>
          </p:nvPr>
        </p:nvSpPr>
        <p:spPr>
          <a:xfrm>
            <a:off x="0" y="3809547"/>
            <a:ext cx="9143999" cy="3048453"/>
          </a:xfrm>
        </p:spPr>
        <p:txBody>
          <a:bodyPr>
            <a:normAutofit fontScale="70000" lnSpcReduction="20000"/>
          </a:bodyPr>
          <a:lstStyle/>
          <a:p>
            <a:r>
              <a:rPr lang="en-US" dirty="0" smtClean="0"/>
              <a:t>Trade named for the luxury good silk which was made exclusively in China in the ancient period.</a:t>
            </a:r>
          </a:p>
          <a:p>
            <a:r>
              <a:rPr lang="en-US" dirty="0" smtClean="0"/>
              <a:t>Other luxury goods were also sold along the trade route that stretched from China to the Roman Empire crossing several different empires in between.</a:t>
            </a:r>
          </a:p>
          <a:p>
            <a:r>
              <a:rPr lang="en-US" dirty="0" smtClean="0"/>
              <a:t>Some towns/cities emerged along the Silk Road due to trade and traffic through the areas.</a:t>
            </a:r>
          </a:p>
          <a:p>
            <a:r>
              <a:rPr lang="en-US" dirty="0" smtClean="0"/>
              <a:t>Travel on the Silk Road was very dangerous, but very profitable if someone completed the route successfully.  Therefore, some merchants were willing to take risk.</a:t>
            </a:r>
            <a:endParaRPr lang="en-US" dirty="0"/>
          </a:p>
        </p:txBody>
      </p:sp>
    </p:spTree>
    <p:extLst>
      <p:ext uri="{BB962C8B-B14F-4D97-AF65-F5344CB8AC3E}">
        <p14:creationId xmlns:p14="http://schemas.microsoft.com/office/powerpoint/2010/main" xmlns="" val="2176435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same time…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Phoenicians developed an empire in the modern-day Palestine/Israel</a:t>
            </a:r>
          </a:p>
          <a:p>
            <a:pPr lvl="1"/>
            <a:r>
              <a:rPr lang="en-US" dirty="0" smtClean="0"/>
              <a:t>Known for their alphabet!  Influenced the Greeks, Romans, and even our modern alphabet!</a:t>
            </a:r>
          </a:p>
          <a:p>
            <a:pPr lvl="1"/>
            <a:r>
              <a:rPr lang="en-US" dirty="0" smtClean="0"/>
              <a:t>Great sea traders due to location along the Mediterranean Sea (traded primarily to the west—Africa and Europe—due to their location on the coast)</a:t>
            </a:r>
          </a:p>
          <a:p>
            <a:r>
              <a:rPr lang="en-US" dirty="0" smtClean="0"/>
              <a:t>Judaism was founded in Israel</a:t>
            </a:r>
          </a:p>
          <a:p>
            <a:pPr lvl="1"/>
            <a:r>
              <a:rPr lang="en-US" dirty="0" smtClean="0"/>
              <a:t>First followers known as the Israelites</a:t>
            </a:r>
          </a:p>
          <a:p>
            <a:pPr lvl="1"/>
            <a:r>
              <a:rPr lang="en-US" dirty="0" smtClean="0"/>
              <a:t>Monotheistic religion</a:t>
            </a:r>
          </a:p>
          <a:p>
            <a:pPr lvl="1"/>
            <a:r>
              <a:rPr lang="en-US" dirty="0" smtClean="0"/>
              <a:t>One god=Yahweh</a:t>
            </a:r>
          </a:p>
          <a:p>
            <a:pPr lvl="1"/>
            <a:r>
              <a:rPr lang="en-US" dirty="0" smtClean="0"/>
              <a:t>Religious text=Torah</a:t>
            </a:r>
            <a:endParaRPr lang="en-US" dirty="0"/>
          </a:p>
        </p:txBody>
      </p:sp>
    </p:spTree>
    <p:extLst>
      <p:ext uri="{BB962C8B-B14F-4D97-AF65-F5344CB8AC3E}">
        <p14:creationId xmlns:p14="http://schemas.microsoft.com/office/powerpoint/2010/main" xmlns="" val="39947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0828"/>
            <a:ext cx="8042276" cy="1336956"/>
          </a:xfrm>
        </p:spPr>
        <p:txBody>
          <a:bodyPr/>
          <a:lstStyle/>
          <a:p>
            <a:r>
              <a:rPr lang="en-US" dirty="0" smtClean="0"/>
              <a:t>Early River Recap</a:t>
            </a:r>
            <a:endParaRPr lang="en-US" dirty="0"/>
          </a:p>
        </p:txBody>
      </p:sp>
      <p:sp>
        <p:nvSpPr>
          <p:cNvPr id="3" name="Content Placeholder 2"/>
          <p:cNvSpPr>
            <a:spLocks noGrp="1"/>
          </p:cNvSpPr>
          <p:nvPr>
            <p:ph idx="1"/>
          </p:nvPr>
        </p:nvSpPr>
        <p:spPr>
          <a:xfrm>
            <a:off x="325627" y="956128"/>
            <a:ext cx="8694228" cy="5783842"/>
          </a:xfrm>
        </p:spPr>
        <p:txBody>
          <a:bodyPr>
            <a:normAutofit fontScale="62500" lnSpcReduction="20000"/>
          </a:bodyPr>
          <a:lstStyle/>
          <a:p>
            <a:r>
              <a:rPr lang="en-US" dirty="0" smtClean="0"/>
              <a:t>Egyptians received fertile soil from the floodwaters of the Nile for farming.</a:t>
            </a:r>
          </a:p>
          <a:p>
            <a:r>
              <a:rPr lang="en-US" dirty="0" smtClean="0"/>
              <a:t>The Phoenicians set up a trading empire and colonies along the Mediterranean Sea.</a:t>
            </a:r>
          </a:p>
          <a:p>
            <a:r>
              <a:rPr lang="en-US" dirty="0" smtClean="0"/>
              <a:t>Mesopotamians created irrigation and flood control systems.</a:t>
            </a:r>
          </a:p>
          <a:p>
            <a:r>
              <a:rPr lang="en-US" dirty="0" smtClean="0"/>
              <a:t>Mesopotamians and Egyptians were both polytheistic and believed their rulers derived their powers from the gods.</a:t>
            </a:r>
          </a:p>
          <a:p>
            <a:r>
              <a:rPr lang="en-US" dirty="0" smtClean="0"/>
              <a:t>Israelites were monotheistic and believed God communicated to them through prophets.</a:t>
            </a:r>
          </a:p>
          <a:p>
            <a:r>
              <a:rPr lang="en-US" dirty="0" smtClean="0"/>
              <a:t>Mesopotamians established a collection of laws, along with inventing the arch, dome, wheel, and the cuneiform style of writing.</a:t>
            </a:r>
          </a:p>
          <a:p>
            <a:r>
              <a:rPr lang="en-US" dirty="0" smtClean="0"/>
              <a:t>Phoenicians are best known for sea trading and their alphabet.</a:t>
            </a:r>
          </a:p>
          <a:p>
            <a:r>
              <a:rPr lang="en-US" dirty="0" smtClean="0"/>
              <a:t>Ancient India followed a rigid caste system based on occupation.</a:t>
            </a:r>
          </a:p>
          <a:p>
            <a:r>
              <a:rPr lang="en-US" dirty="0" smtClean="0"/>
              <a:t>Many in ancient China practiced ancestor worship.</a:t>
            </a:r>
          </a:p>
          <a:p>
            <a:r>
              <a:rPr lang="en-US" dirty="0" smtClean="0"/>
              <a:t>Chinese developed philosophies such as Confucianism, legalism, and Daoism which concern themselves with human behavior.</a:t>
            </a:r>
          </a:p>
          <a:p>
            <a:r>
              <a:rPr lang="en-US" dirty="0" smtClean="0"/>
              <a:t>The Silk Road connected empires from China to Rome.  This trade network also spread ideas and religions.</a:t>
            </a:r>
            <a:endParaRPr lang="en-US" dirty="0"/>
          </a:p>
        </p:txBody>
      </p:sp>
    </p:spTree>
    <p:extLst>
      <p:ext uri="{BB962C8B-B14F-4D97-AF65-F5344CB8AC3E}">
        <p14:creationId xmlns:p14="http://schemas.microsoft.com/office/powerpoint/2010/main" xmlns="" val="453238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River Test Practice</a:t>
            </a:r>
            <a:br>
              <a:rPr lang="en-US" dirty="0" smtClean="0"/>
            </a:br>
            <a:r>
              <a:rPr lang="en-US" sz="1800" dirty="0"/>
              <a:t>Answer without going back into notes or looking up anything to test your understanding.</a:t>
            </a:r>
          </a:p>
        </p:txBody>
      </p:sp>
      <p:sp>
        <p:nvSpPr>
          <p:cNvPr id="3" name="Content Placeholder 2"/>
          <p:cNvSpPr>
            <a:spLocks noGrp="1"/>
          </p:cNvSpPr>
          <p:nvPr>
            <p:ph idx="1"/>
          </p:nvPr>
        </p:nvSpPr>
        <p:spPr/>
        <p:txBody>
          <a:bodyPr>
            <a:normAutofit fontScale="70000" lnSpcReduction="20000"/>
          </a:bodyPr>
          <a:lstStyle/>
          <a:p>
            <a:pPr marL="457200" indent="-457200">
              <a:buAutoNum type="arabicPeriod"/>
            </a:pPr>
            <a:r>
              <a:rPr lang="en-US" dirty="0" smtClean="0"/>
              <a:t>_____ is the belief in one god rather than many gods.</a:t>
            </a:r>
          </a:p>
          <a:p>
            <a:pPr marL="793750" lvl="1" indent="-457200">
              <a:buAutoNum type="alphaLcPeriod"/>
            </a:pPr>
            <a:r>
              <a:rPr lang="en-US" dirty="0" smtClean="0"/>
              <a:t>Polytheism</a:t>
            </a:r>
          </a:p>
          <a:p>
            <a:pPr marL="793750" lvl="1" indent="-457200">
              <a:buAutoNum type="alphaLcPeriod"/>
            </a:pPr>
            <a:r>
              <a:rPr lang="en-US" dirty="0" smtClean="0"/>
              <a:t>Monotheism</a:t>
            </a:r>
          </a:p>
          <a:p>
            <a:pPr marL="793750" lvl="1" indent="-457200">
              <a:buAutoNum type="alphaLcPeriod"/>
            </a:pPr>
            <a:r>
              <a:rPr lang="en-US" dirty="0" smtClean="0"/>
              <a:t>Theocracy</a:t>
            </a:r>
          </a:p>
          <a:p>
            <a:pPr marL="793750" lvl="1" indent="-457200">
              <a:buAutoNum type="alphaLcPeriod"/>
            </a:pPr>
            <a:r>
              <a:rPr lang="en-US" dirty="0" smtClean="0"/>
              <a:t>Monarchy</a:t>
            </a:r>
          </a:p>
          <a:p>
            <a:pPr marL="457200" indent="-457200">
              <a:buAutoNum type="arabicPeriod"/>
            </a:pPr>
            <a:r>
              <a:rPr lang="en-US" dirty="0" smtClean="0"/>
              <a:t>In a ____, ruling power is passed from one generation to the next.</a:t>
            </a:r>
          </a:p>
          <a:p>
            <a:pPr marL="793750" lvl="1" indent="-457200">
              <a:buAutoNum type="alphaLcPeriod"/>
            </a:pPr>
            <a:r>
              <a:rPr lang="en-US" dirty="0" smtClean="0"/>
              <a:t>Theocracy</a:t>
            </a:r>
          </a:p>
          <a:p>
            <a:pPr marL="793750" lvl="1" indent="-457200">
              <a:buAutoNum type="alphaLcPeriod"/>
            </a:pPr>
            <a:r>
              <a:rPr lang="en-US" dirty="0" smtClean="0"/>
              <a:t>Bureaucracy</a:t>
            </a:r>
          </a:p>
          <a:p>
            <a:pPr marL="793750" lvl="1" indent="-457200">
              <a:buAutoNum type="alphaLcPeriod"/>
            </a:pPr>
            <a:r>
              <a:rPr lang="en-US" dirty="0" smtClean="0"/>
              <a:t>Dynasty</a:t>
            </a:r>
          </a:p>
          <a:p>
            <a:pPr marL="793750" lvl="1" indent="-457200">
              <a:buAutoNum type="alphaLcPeriod"/>
            </a:pPr>
            <a:r>
              <a:rPr lang="en-US" dirty="0" smtClean="0"/>
              <a:t>Patriarchy</a:t>
            </a:r>
          </a:p>
          <a:p>
            <a:pPr marL="457200" indent="-457200">
              <a:buAutoNum type="arabicPeriod"/>
            </a:pPr>
            <a:r>
              <a:rPr lang="en-US" dirty="0" smtClean="0"/>
              <a:t>Who invented the alphabet that influenced the Greeks and the Romans?</a:t>
            </a:r>
          </a:p>
          <a:p>
            <a:pPr marL="793750" lvl="1" indent="-457200">
              <a:buAutoNum type="alphaLcPeriod"/>
            </a:pPr>
            <a:r>
              <a:rPr lang="en-US" dirty="0" smtClean="0"/>
              <a:t>Chaldeans</a:t>
            </a:r>
          </a:p>
          <a:p>
            <a:pPr marL="793750" lvl="1" indent="-457200">
              <a:buAutoNum type="alphaLcPeriod"/>
            </a:pPr>
            <a:r>
              <a:rPr lang="en-US" dirty="0" smtClean="0"/>
              <a:t>Hittites</a:t>
            </a:r>
          </a:p>
          <a:p>
            <a:pPr marL="793750" lvl="1" indent="-457200">
              <a:buAutoNum type="alphaLcPeriod"/>
            </a:pPr>
            <a:r>
              <a:rPr lang="en-US" dirty="0" smtClean="0"/>
              <a:t>Israelites</a:t>
            </a:r>
          </a:p>
          <a:p>
            <a:pPr marL="793750" lvl="1" indent="-457200">
              <a:buAutoNum type="alphaLcPeriod"/>
            </a:pPr>
            <a:r>
              <a:rPr lang="en-US" dirty="0" smtClean="0"/>
              <a:t>Phoenicians</a:t>
            </a:r>
            <a:endParaRPr lang="en-US" dirty="0"/>
          </a:p>
        </p:txBody>
      </p:sp>
    </p:spTree>
    <p:extLst>
      <p:ext uri="{BB962C8B-B14F-4D97-AF65-F5344CB8AC3E}">
        <p14:creationId xmlns:p14="http://schemas.microsoft.com/office/powerpoint/2010/main" xmlns="" val="2948138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500" y="244202"/>
            <a:ext cx="8743073" cy="6398086"/>
          </a:xfrm>
        </p:spPr>
        <p:txBody>
          <a:bodyPr>
            <a:normAutofit fontScale="92500" lnSpcReduction="10000"/>
          </a:bodyPr>
          <a:lstStyle/>
          <a:p>
            <a:pPr marL="457200" indent="-457200">
              <a:buAutoNum type="arabicPeriod" startAt="4"/>
            </a:pPr>
            <a:r>
              <a:rPr lang="en-US" dirty="0" smtClean="0"/>
              <a:t>Which statement best reflects the principles in the Code of Hammurabi?</a:t>
            </a:r>
          </a:p>
          <a:p>
            <a:pPr marL="793750" lvl="1" indent="-457200">
              <a:buAutoNum type="alphaLcPeriod"/>
            </a:pPr>
            <a:r>
              <a:rPr lang="en-US" dirty="0" smtClean="0"/>
              <a:t>Women and men are equal.</a:t>
            </a:r>
          </a:p>
          <a:p>
            <a:pPr marL="793750" lvl="1" indent="-457200">
              <a:buAutoNum type="alphaLcPeriod"/>
            </a:pPr>
            <a:r>
              <a:rPr lang="en-US" dirty="0" smtClean="0"/>
              <a:t>Demand an eye for an eye.</a:t>
            </a:r>
          </a:p>
          <a:p>
            <a:pPr marL="793750" lvl="1" indent="-457200">
              <a:buAutoNum type="alphaLcPeriod"/>
            </a:pPr>
            <a:r>
              <a:rPr lang="en-US" dirty="0" smtClean="0"/>
              <a:t>Let the buyer beware.</a:t>
            </a:r>
          </a:p>
          <a:p>
            <a:pPr marL="793750" lvl="1" indent="-457200">
              <a:buAutoNum type="alphaLcPeriod"/>
            </a:pPr>
            <a:r>
              <a:rPr lang="en-US" dirty="0" smtClean="0"/>
              <a:t>Judges are above the law.</a:t>
            </a:r>
          </a:p>
          <a:p>
            <a:pPr marL="457200" indent="-457200">
              <a:buAutoNum type="arabicPeriod" startAt="4"/>
            </a:pPr>
            <a:r>
              <a:rPr lang="en-US" dirty="0" smtClean="0"/>
              <a:t>Which of the following is true in regards to Phoenician trade?</a:t>
            </a:r>
          </a:p>
          <a:p>
            <a:pPr marL="793750" lvl="1" indent="-457200">
              <a:buAutoNum type="alphaLcPeriod"/>
            </a:pPr>
            <a:r>
              <a:rPr lang="en-US" dirty="0" smtClean="0"/>
              <a:t>They traded </a:t>
            </a:r>
            <a:r>
              <a:rPr lang="en-US" dirty="0"/>
              <a:t>a</a:t>
            </a:r>
            <a:r>
              <a:rPr lang="en-US" dirty="0" smtClean="0"/>
              <a:t>long the Mediterranean Sea.</a:t>
            </a:r>
          </a:p>
          <a:p>
            <a:pPr marL="793750" lvl="1" indent="-457200">
              <a:buAutoNum type="alphaLcPeriod"/>
            </a:pPr>
            <a:r>
              <a:rPr lang="en-US" dirty="0" smtClean="0"/>
              <a:t>Trade had to cross the Syrian Desert.</a:t>
            </a:r>
          </a:p>
          <a:p>
            <a:pPr marL="793750" lvl="1" indent="-457200">
              <a:buAutoNum type="alphaLcPeriod"/>
            </a:pPr>
            <a:r>
              <a:rPr lang="en-US" dirty="0" smtClean="0"/>
              <a:t>Trade went through the city of </a:t>
            </a:r>
            <a:r>
              <a:rPr lang="en-US" dirty="0" err="1" smtClean="0"/>
              <a:t>Sumeria</a:t>
            </a:r>
            <a:r>
              <a:rPr lang="en-US" dirty="0" smtClean="0"/>
              <a:t> only.</a:t>
            </a:r>
          </a:p>
          <a:p>
            <a:pPr marL="793750" lvl="1" indent="-457200">
              <a:buAutoNum type="alphaLcPeriod"/>
            </a:pPr>
            <a:r>
              <a:rPr lang="en-US" dirty="0" smtClean="0"/>
              <a:t>Trade was likely not important.</a:t>
            </a:r>
          </a:p>
          <a:p>
            <a:pPr marL="457200" indent="-457200">
              <a:buAutoNum type="arabicPeriod" startAt="4"/>
            </a:pPr>
            <a:r>
              <a:rPr lang="en-US" dirty="0" smtClean="0"/>
              <a:t>The Mandate of Heaven refers to whose responsibilities?</a:t>
            </a:r>
          </a:p>
          <a:p>
            <a:pPr marL="793750" lvl="1" indent="-457200">
              <a:buAutoNum type="alphaLcPeriod"/>
            </a:pPr>
            <a:r>
              <a:rPr lang="en-US" dirty="0" smtClean="0"/>
              <a:t>Parent to child</a:t>
            </a:r>
          </a:p>
          <a:p>
            <a:pPr marL="793750" lvl="1" indent="-457200">
              <a:buAutoNum type="alphaLcPeriod"/>
            </a:pPr>
            <a:r>
              <a:rPr lang="en-US" dirty="0" smtClean="0"/>
              <a:t>Children to parents</a:t>
            </a:r>
          </a:p>
          <a:p>
            <a:pPr marL="793750" lvl="1" indent="-457200">
              <a:buAutoNum type="alphaLcPeriod"/>
            </a:pPr>
            <a:r>
              <a:rPr lang="en-US" dirty="0" smtClean="0"/>
              <a:t>Husbands and wives to each other</a:t>
            </a:r>
          </a:p>
          <a:p>
            <a:pPr marL="793750" lvl="1" indent="-457200">
              <a:buAutoNum type="alphaLcPeriod"/>
            </a:pPr>
            <a:r>
              <a:rPr lang="en-US" dirty="0" smtClean="0"/>
              <a:t>Rulers to their subjects</a:t>
            </a:r>
          </a:p>
          <a:p>
            <a:pPr marL="793750" lvl="1" indent="-457200">
              <a:buAutoNum type="alphaLcPeriod"/>
            </a:pPr>
            <a:endParaRPr lang="en-US" dirty="0" smtClean="0"/>
          </a:p>
          <a:p>
            <a:pPr marL="793750" lvl="1" indent="-457200">
              <a:buAutoNum type="alphaLcPeriod"/>
            </a:pPr>
            <a:endParaRPr lang="en-US" dirty="0"/>
          </a:p>
        </p:txBody>
      </p:sp>
    </p:spTree>
    <p:extLst>
      <p:ext uri="{BB962C8B-B14F-4D97-AF65-F5344CB8AC3E}">
        <p14:creationId xmlns:p14="http://schemas.microsoft.com/office/powerpoint/2010/main" xmlns="" val="1966201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27922"/>
            <a:ext cx="8042276" cy="6332966"/>
          </a:xfrm>
        </p:spPr>
        <p:txBody>
          <a:bodyPr>
            <a:normAutofit fontScale="92500" lnSpcReduction="10000"/>
          </a:bodyPr>
          <a:lstStyle/>
          <a:p>
            <a:pPr marL="457200" indent="-457200">
              <a:buFont typeface="+mj-lt"/>
              <a:buAutoNum type="arabicPeriod" startAt="7"/>
            </a:pPr>
            <a:r>
              <a:rPr lang="en-US" dirty="0" smtClean="0"/>
              <a:t>Which of the following was </a:t>
            </a:r>
            <a:r>
              <a:rPr lang="en-US" b="1" dirty="0" smtClean="0"/>
              <a:t>most</a:t>
            </a:r>
            <a:r>
              <a:rPr lang="en-US" dirty="0" smtClean="0"/>
              <a:t> vital to the success of Mesopotamian agriculture?</a:t>
            </a:r>
          </a:p>
          <a:p>
            <a:pPr marL="793750" lvl="1" indent="-457200">
              <a:buAutoNum type="alphaLcPeriod"/>
            </a:pPr>
            <a:r>
              <a:rPr lang="en-US" dirty="0" smtClean="0"/>
              <a:t>Controlling the flow of the rivers for irrigation</a:t>
            </a:r>
          </a:p>
          <a:p>
            <a:pPr marL="793750" lvl="1" indent="-457200">
              <a:buAutoNum type="alphaLcPeriod"/>
            </a:pPr>
            <a:r>
              <a:rPr lang="en-US" dirty="0" smtClean="0"/>
              <a:t>Preventing the loss of crops due to insect damage</a:t>
            </a:r>
          </a:p>
          <a:p>
            <a:pPr marL="793750" lvl="1" indent="-457200">
              <a:buAutoNum type="alphaLcPeriod"/>
            </a:pPr>
            <a:r>
              <a:rPr lang="en-US" dirty="0" smtClean="0"/>
              <a:t>Protecting the trade routes over which the crops were sold</a:t>
            </a:r>
          </a:p>
          <a:p>
            <a:pPr marL="793750" lvl="1" indent="-457200">
              <a:buAutoNum type="alphaLcPeriod"/>
            </a:pPr>
            <a:r>
              <a:rPr lang="en-US" dirty="0" smtClean="0"/>
              <a:t>Domesticating the animals needed to work in the fields</a:t>
            </a:r>
          </a:p>
          <a:p>
            <a:pPr marL="457200" indent="-457200">
              <a:buAutoNum type="arabicPeriod" startAt="7"/>
            </a:pPr>
            <a:r>
              <a:rPr lang="en-US" dirty="0" smtClean="0"/>
              <a:t>Which of the following cultures is </a:t>
            </a:r>
            <a:r>
              <a:rPr lang="en-US" b="1" dirty="0" smtClean="0"/>
              <a:t>best</a:t>
            </a:r>
            <a:r>
              <a:rPr lang="en-US" dirty="0" smtClean="0"/>
              <a:t> known for its alphabet?</a:t>
            </a:r>
          </a:p>
          <a:p>
            <a:pPr marL="793750" lvl="1" indent="-457200">
              <a:buAutoNum type="alphaLcPeriod"/>
            </a:pPr>
            <a:r>
              <a:rPr lang="en-US" dirty="0" smtClean="0"/>
              <a:t>Egyptian</a:t>
            </a:r>
          </a:p>
          <a:p>
            <a:pPr marL="793750" lvl="1" indent="-457200">
              <a:buAutoNum type="alphaLcPeriod"/>
            </a:pPr>
            <a:r>
              <a:rPr lang="en-US" dirty="0" smtClean="0"/>
              <a:t>Phoenician</a:t>
            </a:r>
          </a:p>
          <a:p>
            <a:pPr marL="793750" lvl="1" indent="-457200">
              <a:buAutoNum type="alphaLcPeriod"/>
            </a:pPr>
            <a:r>
              <a:rPr lang="en-US" dirty="0" smtClean="0"/>
              <a:t>Hittite</a:t>
            </a:r>
          </a:p>
          <a:p>
            <a:pPr marL="793750" lvl="1" indent="-457200">
              <a:buAutoNum type="alphaLcPeriod"/>
            </a:pPr>
            <a:r>
              <a:rPr lang="en-US" dirty="0" smtClean="0"/>
              <a:t>Sumerian</a:t>
            </a:r>
          </a:p>
          <a:p>
            <a:pPr marL="457200" indent="-457200">
              <a:buAutoNum type="arabicPeriod" startAt="7"/>
            </a:pPr>
            <a:r>
              <a:rPr lang="en-US" dirty="0" smtClean="0"/>
              <a:t>What were the Israelites </a:t>
            </a:r>
            <a:r>
              <a:rPr lang="en-US" b="1" dirty="0" smtClean="0"/>
              <a:t>best </a:t>
            </a:r>
            <a:r>
              <a:rPr lang="en-US" dirty="0" smtClean="0"/>
              <a:t>known for?</a:t>
            </a:r>
          </a:p>
          <a:p>
            <a:pPr marL="793750" lvl="1" indent="-457200">
              <a:buAutoNum type="alphaLcPeriod"/>
            </a:pPr>
            <a:r>
              <a:rPr lang="en-US" dirty="0" smtClean="0"/>
              <a:t>The widely used alphabet they created</a:t>
            </a:r>
          </a:p>
          <a:p>
            <a:pPr marL="793750" lvl="1" indent="-457200">
              <a:buAutoNum type="alphaLcPeriod"/>
            </a:pPr>
            <a:r>
              <a:rPr lang="en-US" dirty="0" smtClean="0"/>
              <a:t>Conquering and governing the first empire</a:t>
            </a:r>
          </a:p>
          <a:p>
            <a:pPr marL="793750" lvl="1" indent="-457200">
              <a:buAutoNum type="alphaLcPeriod"/>
            </a:pPr>
            <a:r>
              <a:rPr lang="en-US" dirty="0" smtClean="0"/>
              <a:t>Developing a sophisticated trade network</a:t>
            </a:r>
          </a:p>
          <a:p>
            <a:pPr marL="793750" lvl="1" indent="-457200">
              <a:buAutoNum type="alphaLcPeriod"/>
            </a:pPr>
            <a:r>
              <a:rPr lang="en-US" dirty="0" smtClean="0"/>
              <a:t>Their influential monotheistic religion</a:t>
            </a:r>
          </a:p>
        </p:txBody>
      </p:sp>
    </p:spTree>
    <p:extLst>
      <p:ext uri="{BB962C8B-B14F-4D97-AF65-F5344CB8AC3E}">
        <p14:creationId xmlns:p14="http://schemas.microsoft.com/office/powerpoint/2010/main" xmlns="" val="2508121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74443"/>
            <a:ext cx="8042276" cy="5569158"/>
          </a:xfrm>
        </p:spPr>
        <p:txBody>
          <a:bodyPr>
            <a:normAutofit fontScale="92500" lnSpcReduction="20000"/>
          </a:bodyPr>
          <a:lstStyle/>
          <a:p>
            <a:pPr marL="457200" indent="-457200">
              <a:buFont typeface="+mj-lt"/>
              <a:buAutoNum type="arabicPeriod" startAt="10"/>
            </a:pPr>
            <a:r>
              <a:rPr lang="en-US" dirty="0" smtClean="0"/>
              <a:t>Why was ancient China’s Mandate of Heaven “double-edged”?</a:t>
            </a:r>
          </a:p>
          <a:p>
            <a:pPr marL="793750" lvl="1" indent="-457200">
              <a:buAutoNum type="alphaLcPeriod"/>
            </a:pPr>
            <a:r>
              <a:rPr lang="en-US" dirty="0" smtClean="0"/>
              <a:t>It protected the people from harsh leaders, but it weakened their defense against invaders.</a:t>
            </a:r>
          </a:p>
          <a:p>
            <a:pPr marL="793750" lvl="1" indent="-457200">
              <a:buAutoNum type="alphaLcPeriod"/>
            </a:pPr>
            <a:r>
              <a:rPr lang="en-US" dirty="0" smtClean="0"/>
              <a:t>It offered the lower classes more rights, but it burdened them with more responsibilities as well.</a:t>
            </a:r>
          </a:p>
          <a:p>
            <a:pPr marL="793750" lvl="1" indent="-457200">
              <a:buAutoNum type="alphaLcPeriod"/>
            </a:pPr>
            <a:r>
              <a:rPr lang="en-US" dirty="0" smtClean="0"/>
              <a:t>It gave the king absolute ruling power, but he was expected to keep the gods pleased to keep his power.</a:t>
            </a:r>
          </a:p>
          <a:p>
            <a:pPr marL="793750" lvl="1" indent="-457200">
              <a:buAutoNum type="alphaLcPeriod"/>
            </a:pPr>
            <a:r>
              <a:rPr lang="en-US" dirty="0" smtClean="0"/>
              <a:t>It gave the subjects the right to overthrow the king, but only if they could prove wrongdoing.</a:t>
            </a:r>
          </a:p>
          <a:p>
            <a:pPr marL="457200" indent="-457200">
              <a:buAutoNum type="arabicPeriod" startAt="10"/>
            </a:pPr>
            <a:r>
              <a:rPr lang="en-US" dirty="0" smtClean="0"/>
              <a:t>How did the implementation of laws such as the Code of Hammurabi affect the people of ancient societies?</a:t>
            </a:r>
          </a:p>
          <a:p>
            <a:pPr marL="793750" lvl="1" indent="-457200">
              <a:buAutoNum type="alphaLcPeriod"/>
            </a:pPr>
            <a:r>
              <a:rPr lang="en-US" dirty="0" smtClean="0"/>
              <a:t>It unified the various peoples and laws within an empire.</a:t>
            </a:r>
          </a:p>
          <a:p>
            <a:pPr marL="793750" lvl="1" indent="-457200">
              <a:buAutoNum type="alphaLcPeriod"/>
            </a:pPr>
            <a:r>
              <a:rPr lang="en-US" dirty="0" smtClean="0"/>
              <a:t>It reduced the authority of the king over the citizens.</a:t>
            </a:r>
          </a:p>
          <a:p>
            <a:pPr marL="793750" lvl="1" indent="-457200">
              <a:buAutoNum type="alphaLcPeriod"/>
            </a:pPr>
            <a:r>
              <a:rPr lang="en-US" dirty="0" smtClean="0"/>
              <a:t>It limited the role of government in the lives of the citizens.</a:t>
            </a:r>
          </a:p>
          <a:p>
            <a:pPr marL="793750" lvl="1" indent="-457200">
              <a:buAutoNum type="alphaLcPeriod"/>
            </a:pPr>
            <a:r>
              <a:rPr lang="en-US" dirty="0" smtClean="0"/>
              <a:t>It established the separation of government and religion.</a:t>
            </a:r>
          </a:p>
        </p:txBody>
      </p:sp>
    </p:spTree>
    <p:extLst>
      <p:ext uri="{BB962C8B-B14F-4D97-AF65-F5344CB8AC3E}">
        <p14:creationId xmlns:p14="http://schemas.microsoft.com/office/powerpoint/2010/main" xmlns="" val="243273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227922"/>
            <a:ext cx="8042276" cy="6430647"/>
          </a:xfrm>
        </p:spPr>
        <p:txBody>
          <a:bodyPr>
            <a:normAutofit lnSpcReduction="10000"/>
          </a:bodyPr>
          <a:lstStyle/>
          <a:p>
            <a:pPr marL="457200" indent="-457200">
              <a:buFont typeface="+mj-lt"/>
              <a:buAutoNum type="arabicPeriod" startAt="12"/>
            </a:pPr>
            <a:r>
              <a:rPr lang="en-US" dirty="0"/>
              <a:t>Which geographic features determined the location of the early river civilizations in Egypt, Mesopotamia, China, and India?</a:t>
            </a:r>
          </a:p>
          <a:p>
            <a:pPr marL="793750" lvl="1" indent="-457200">
              <a:buAutoNum type="alphaLcPeriod"/>
            </a:pPr>
            <a:r>
              <a:rPr lang="en-US" dirty="0"/>
              <a:t>Oceans and coastlines</a:t>
            </a:r>
          </a:p>
          <a:p>
            <a:pPr marL="793750" lvl="1" indent="-457200">
              <a:buAutoNum type="alphaLcPeriod"/>
            </a:pPr>
            <a:r>
              <a:rPr lang="en-US" dirty="0"/>
              <a:t>Rivers and valleys</a:t>
            </a:r>
          </a:p>
          <a:p>
            <a:pPr marL="793750" lvl="1" indent="-457200">
              <a:buAutoNum type="alphaLcPeriod"/>
            </a:pPr>
            <a:r>
              <a:rPr lang="en-US" dirty="0"/>
              <a:t>Fertile soils and plains</a:t>
            </a:r>
          </a:p>
          <a:p>
            <a:pPr marL="793750" lvl="1" indent="-457200">
              <a:buAutoNum type="alphaLcPeriod"/>
            </a:pPr>
            <a:r>
              <a:rPr lang="en-US" dirty="0"/>
              <a:t>Rainy seasons and </a:t>
            </a:r>
            <a:r>
              <a:rPr lang="en-US" dirty="0" smtClean="0"/>
              <a:t>forests</a:t>
            </a:r>
          </a:p>
          <a:p>
            <a:pPr marL="457200" indent="-457200">
              <a:buAutoNum type="arabicPeriod" startAt="12"/>
            </a:pPr>
            <a:r>
              <a:rPr lang="en-US" dirty="0" smtClean="0"/>
              <a:t>How was the Silk Road associated with the development of cities?</a:t>
            </a:r>
          </a:p>
          <a:p>
            <a:pPr marL="793750" lvl="1" indent="-457200">
              <a:buAutoNum type="alphaLcPeriod"/>
            </a:pPr>
            <a:r>
              <a:rPr lang="en-US" dirty="0" smtClean="0"/>
              <a:t>Increased trade along this route helped to establish cities within major empires.</a:t>
            </a:r>
          </a:p>
          <a:p>
            <a:pPr marL="793750" lvl="1" indent="-457200">
              <a:buAutoNum type="alphaLcPeriod"/>
            </a:pPr>
            <a:r>
              <a:rPr lang="en-US" dirty="0" smtClean="0"/>
              <a:t>The development of many cities created a need for better roads.</a:t>
            </a:r>
          </a:p>
          <a:p>
            <a:pPr marL="793750" lvl="1" indent="-457200">
              <a:buAutoNum type="alphaLcPeriod"/>
            </a:pPr>
            <a:r>
              <a:rPr lang="en-US" dirty="0" smtClean="0"/>
              <a:t>The Silk Road was built as an alternative to trade between large cities by sea.</a:t>
            </a:r>
          </a:p>
          <a:p>
            <a:pPr marL="793750" lvl="1" indent="-457200">
              <a:buAutoNum type="alphaLcPeriod"/>
            </a:pPr>
            <a:r>
              <a:rPr lang="en-US" dirty="0" smtClean="0"/>
              <a:t>European governments promoted free trade between major cities.</a:t>
            </a:r>
            <a:endParaRPr lang="en-US" dirty="0"/>
          </a:p>
        </p:txBody>
      </p:sp>
    </p:spTree>
    <p:extLst>
      <p:ext uri="{BB962C8B-B14F-4D97-AF65-F5344CB8AC3E}">
        <p14:creationId xmlns:p14="http://schemas.microsoft.com/office/powerpoint/2010/main" xmlns="" val="1813541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4" name="Content Placeholder 3"/>
          <p:cNvSpPr>
            <a:spLocks noGrp="1"/>
          </p:cNvSpPr>
          <p:nvPr>
            <p:ph sz="half" idx="1"/>
          </p:nvPr>
        </p:nvSpPr>
        <p:spPr/>
        <p:txBody>
          <a:bodyPr>
            <a:normAutofit/>
          </a:bodyPr>
          <a:lstStyle/>
          <a:p>
            <a:pPr marL="457200" indent="-457200">
              <a:buAutoNum type="arabicPeriod"/>
            </a:pPr>
            <a:r>
              <a:rPr lang="en-US" dirty="0" smtClean="0"/>
              <a:t>B</a:t>
            </a:r>
          </a:p>
          <a:p>
            <a:pPr marL="457200" indent="-457200">
              <a:buAutoNum type="arabicPeriod"/>
            </a:pPr>
            <a:r>
              <a:rPr lang="en-US" dirty="0" smtClean="0"/>
              <a:t>C</a:t>
            </a:r>
          </a:p>
          <a:p>
            <a:pPr marL="457200" indent="-457200">
              <a:buAutoNum type="arabicPeriod"/>
            </a:pPr>
            <a:r>
              <a:rPr lang="en-US" dirty="0" smtClean="0"/>
              <a:t>D</a:t>
            </a:r>
          </a:p>
          <a:p>
            <a:pPr marL="457200" indent="-457200">
              <a:buAutoNum type="arabicPeriod"/>
            </a:pPr>
            <a:r>
              <a:rPr lang="en-US" dirty="0" smtClean="0"/>
              <a:t>B</a:t>
            </a:r>
          </a:p>
          <a:p>
            <a:pPr marL="457200" indent="-457200">
              <a:buAutoNum type="arabicPeriod"/>
            </a:pPr>
            <a:r>
              <a:rPr lang="en-US" dirty="0" smtClean="0"/>
              <a:t>A</a:t>
            </a:r>
          </a:p>
          <a:p>
            <a:pPr marL="457200" indent="-457200">
              <a:buAutoNum type="arabicPeriod"/>
            </a:pPr>
            <a:r>
              <a:rPr lang="en-US" dirty="0" smtClean="0"/>
              <a:t>D</a:t>
            </a:r>
          </a:p>
          <a:p>
            <a:pPr marL="457200" indent="-457200">
              <a:buAutoNum type="arabicPeriod"/>
            </a:pPr>
            <a:r>
              <a:rPr lang="en-US" dirty="0" smtClean="0"/>
              <a:t>A</a:t>
            </a:r>
          </a:p>
        </p:txBody>
      </p:sp>
      <p:sp>
        <p:nvSpPr>
          <p:cNvPr id="5" name="Content Placeholder 4"/>
          <p:cNvSpPr>
            <a:spLocks noGrp="1"/>
          </p:cNvSpPr>
          <p:nvPr>
            <p:ph sz="half" idx="2"/>
          </p:nvPr>
        </p:nvSpPr>
        <p:spPr>
          <a:xfrm>
            <a:off x="1836714" y="1621230"/>
            <a:ext cx="3840480" cy="4343400"/>
          </a:xfrm>
        </p:spPr>
        <p:txBody>
          <a:bodyPr>
            <a:normAutofit/>
          </a:bodyPr>
          <a:lstStyle/>
          <a:p>
            <a:pPr marL="457200" indent="-457200">
              <a:buFont typeface="+mj-lt"/>
              <a:buAutoNum type="arabicPeriod" startAt="8"/>
            </a:pPr>
            <a:r>
              <a:rPr lang="en-US" dirty="0"/>
              <a:t>B</a:t>
            </a:r>
          </a:p>
          <a:p>
            <a:pPr marL="457200" indent="-457200">
              <a:buFont typeface="+mj-lt"/>
              <a:buAutoNum type="arabicPeriod" startAt="8"/>
            </a:pPr>
            <a:r>
              <a:rPr lang="en-US" dirty="0"/>
              <a:t>A</a:t>
            </a:r>
          </a:p>
          <a:p>
            <a:pPr marL="457200" indent="-457200">
              <a:buFont typeface="+mj-lt"/>
              <a:buAutoNum type="arabicPeriod" startAt="8"/>
            </a:pPr>
            <a:r>
              <a:rPr lang="en-US" dirty="0"/>
              <a:t>C</a:t>
            </a:r>
          </a:p>
          <a:p>
            <a:pPr marL="457200" indent="-457200">
              <a:buFont typeface="+mj-lt"/>
              <a:buAutoNum type="arabicPeriod" startAt="8"/>
            </a:pPr>
            <a:r>
              <a:rPr lang="en-US" dirty="0"/>
              <a:t>A</a:t>
            </a:r>
          </a:p>
          <a:p>
            <a:pPr marL="457200" indent="-457200">
              <a:buFont typeface="+mj-lt"/>
              <a:buAutoNum type="arabicPeriod" startAt="8"/>
            </a:pPr>
            <a:r>
              <a:rPr lang="en-US" dirty="0"/>
              <a:t>B</a:t>
            </a:r>
          </a:p>
          <a:p>
            <a:pPr marL="457200" indent="-457200">
              <a:buFont typeface="+mj-lt"/>
              <a:buAutoNum type="arabicPeriod" startAt="8"/>
            </a:pPr>
            <a:r>
              <a:rPr lang="en-US" dirty="0"/>
              <a:t>A  </a:t>
            </a:r>
          </a:p>
          <a:p>
            <a:pPr marL="0" indent="0">
              <a:buNone/>
            </a:pPr>
            <a:endParaRPr lang="en-US" dirty="0"/>
          </a:p>
        </p:txBody>
      </p:sp>
      <p:sp>
        <p:nvSpPr>
          <p:cNvPr id="6" name="Rectangle 5"/>
          <p:cNvSpPr/>
          <p:nvPr/>
        </p:nvSpPr>
        <p:spPr>
          <a:xfrm>
            <a:off x="3865288" y="1600201"/>
            <a:ext cx="4572000" cy="2585323"/>
          </a:xfrm>
          <a:prstGeom prst="rect">
            <a:avLst/>
          </a:prstGeom>
        </p:spPr>
        <p:txBody>
          <a:bodyPr>
            <a:spAutoFit/>
          </a:bodyPr>
          <a:lstStyle/>
          <a:p>
            <a:r>
              <a:rPr lang="en-US" dirty="0"/>
              <a:t>You should have gotten </a:t>
            </a:r>
            <a:r>
              <a:rPr lang="en-US" dirty="0" smtClean="0"/>
              <a:t>11 </a:t>
            </a:r>
            <a:r>
              <a:rPr lang="en-US" dirty="0"/>
              <a:t>questions correct to make an 85% mastery score on this assessment.</a:t>
            </a:r>
          </a:p>
          <a:p>
            <a:endParaRPr lang="en-US" dirty="0"/>
          </a:p>
          <a:p>
            <a:r>
              <a:rPr lang="en-US" dirty="0"/>
              <a:t>If you didn’t, you need to review this topic!</a:t>
            </a:r>
          </a:p>
          <a:p>
            <a:endParaRPr lang="en-US" dirty="0"/>
          </a:p>
          <a:p>
            <a:r>
              <a:rPr lang="en-US" dirty="0"/>
              <a:t>Early </a:t>
            </a:r>
            <a:r>
              <a:rPr lang="en-US" dirty="0" smtClean="0"/>
              <a:t>River Civilizations </a:t>
            </a:r>
            <a:r>
              <a:rPr lang="en-US" dirty="0"/>
              <a:t>(Chap </a:t>
            </a:r>
            <a:r>
              <a:rPr lang="en-US" dirty="0" smtClean="0"/>
              <a:t>2-3 </a:t>
            </a:r>
            <a:r>
              <a:rPr lang="en-US" dirty="0"/>
              <a:t>in blue textbook)</a:t>
            </a:r>
          </a:p>
        </p:txBody>
      </p:sp>
    </p:spTree>
    <p:extLst>
      <p:ext uri="{BB962C8B-B14F-4D97-AF65-F5344CB8AC3E}">
        <p14:creationId xmlns:p14="http://schemas.microsoft.com/office/powerpoint/2010/main" xmlns="" val="802109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Africa Theory</a:t>
            </a:r>
            <a:endParaRPr lang="en-US" dirty="0"/>
          </a:p>
        </p:txBody>
      </p:sp>
      <p:pic>
        <p:nvPicPr>
          <p:cNvPr id="4" name="Content Placeholder 3"/>
          <p:cNvPicPr>
            <a:picLocks noGrp="1" noChangeAspect="1"/>
          </p:cNvPicPr>
          <p:nvPr>
            <p:ph idx="1"/>
          </p:nvPr>
        </p:nvPicPr>
        <p:blipFill>
          <a:blip r:embed="rId2" cstate="print"/>
          <a:srcRect t="12337" b="12337"/>
          <a:stretch>
            <a:fillRect/>
          </a:stretch>
        </p:blipFill>
        <p:spPr/>
      </p:pic>
    </p:spTree>
    <p:extLst>
      <p:ext uri="{BB962C8B-B14F-4D97-AF65-F5344CB8AC3E}">
        <p14:creationId xmlns:p14="http://schemas.microsoft.com/office/powerpoint/2010/main" xmlns="" val="3815138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Ancient Greece</a:t>
            </a:r>
            <a:endParaRPr lang="en-US" dirty="0"/>
          </a:p>
        </p:txBody>
      </p:sp>
      <p:sp>
        <p:nvSpPr>
          <p:cNvPr id="6" name="Content Placeholder 5"/>
          <p:cNvSpPr>
            <a:spLocks noGrp="1"/>
          </p:cNvSpPr>
          <p:nvPr>
            <p:ph idx="1"/>
          </p:nvPr>
        </p:nvSpPr>
        <p:spPr>
          <a:xfrm>
            <a:off x="319314" y="1444532"/>
            <a:ext cx="8490857" cy="5115925"/>
          </a:xfrm>
        </p:spPr>
        <p:txBody>
          <a:bodyPr>
            <a:normAutofit fontScale="70000" lnSpcReduction="20000"/>
          </a:bodyPr>
          <a:lstStyle/>
          <a:p>
            <a:r>
              <a:rPr lang="en-US" dirty="0" smtClean="0"/>
              <a:t>The geography of Greece had a huge impact on the ancient Greeks!</a:t>
            </a:r>
          </a:p>
          <a:p>
            <a:pPr lvl="1"/>
            <a:r>
              <a:rPr lang="en-US" dirty="0" smtClean="0"/>
              <a:t>Peninsula, islands, and Mediterranean Sea (great for sea trading)</a:t>
            </a:r>
          </a:p>
          <a:p>
            <a:pPr lvl="1"/>
            <a:r>
              <a:rPr lang="en-US" dirty="0" smtClean="0"/>
              <a:t>Mountains (separated the different people of Greece and prevented them from unifying)</a:t>
            </a:r>
          </a:p>
          <a:p>
            <a:r>
              <a:rPr lang="en-US" dirty="0" smtClean="0"/>
              <a:t>Homer and epic poetry (</a:t>
            </a:r>
            <a:r>
              <a:rPr lang="en-US" i="1" dirty="0" err="1" smtClean="0"/>
              <a:t>Illiad</a:t>
            </a:r>
            <a:r>
              <a:rPr lang="en-US" i="1" dirty="0" smtClean="0"/>
              <a:t> </a:t>
            </a:r>
            <a:r>
              <a:rPr lang="en-US" dirty="0" smtClean="0"/>
              <a:t>and </a:t>
            </a:r>
            <a:r>
              <a:rPr lang="en-US" i="1" dirty="0" smtClean="0"/>
              <a:t>Odyssey)</a:t>
            </a:r>
          </a:p>
          <a:p>
            <a:r>
              <a:rPr lang="en-US" dirty="0" smtClean="0"/>
              <a:t>City-states emerged</a:t>
            </a:r>
          </a:p>
          <a:p>
            <a:pPr lvl="1"/>
            <a:r>
              <a:rPr lang="en-US" dirty="0" smtClean="0"/>
              <a:t>Sparta:  focused on military and defense; young boys began military training at 7 and women were expected to be the mothers of strong men; women had more involvement in Sparta because the men were often training or at war (freedom to run the household as they saw fit, more public roles, etc.)</a:t>
            </a:r>
          </a:p>
          <a:p>
            <a:pPr lvl="2"/>
            <a:r>
              <a:rPr lang="en-US" dirty="0" smtClean="0"/>
              <a:t>Oligarchy:  small group of leaders heading the government</a:t>
            </a:r>
          </a:p>
          <a:p>
            <a:pPr lvl="1"/>
            <a:r>
              <a:rPr lang="en-US" dirty="0" smtClean="0"/>
              <a:t>Athens:  focused on citizenship and the arts; education was important</a:t>
            </a:r>
          </a:p>
          <a:p>
            <a:pPr lvl="2"/>
            <a:r>
              <a:rPr lang="en-US" dirty="0" smtClean="0"/>
              <a:t>Saw an evolution in government over time</a:t>
            </a:r>
          </a:p>
          <a:p>
            <a:pPr lvl="3"/>
            <a:r>
              <a:rPr lang="en-US" dirty="0" smtClean="0"/>
              <a:t>Monarchy:  ruled by a king (or single ruler)</a:t>
            </a:r>
          </a:p>
          <a:p>
            <a:pPr lvl="3"/>
            <a:r>
              <a:rPr lang="en-US" dirty="0" smtClean="0"/>
              <a:t>Tyranny:  government in which the ruler seizes power by force</a:t>
            </a:r>
          </a:p>
          <a:p>
            <a:pPr lvl="3"/>
            <a:r>
              <a:rPr lang="en-US" dirty="0" smtClean="0"/>
              <a:t>Democracy:  government using elected representatives</a:t>
            </a:r>
          </a:p>
          <a:p>
            <a:pPr lvl="1"/>
            <a:r>
              <a:rPr lang="en-US" dirty="0" smtClean="0"/>
              <a:t>Differences in geography and lifestyle often led to wars between the city-states.</a:t>
            </a:r>
          </a:p>
          <a:p>
            <a:pPr lvl="2"/>
            <a:r>
              <a:rPr lang="en-US" dirty="0" smtClean="0"/>
              <a:t>Peloponnesian War: Athens v. Sparta (along with a lot of alliances) in which Sparta won.</a:t>
            </a:r>
          </a:p>
          <a:p>
            <a:pPr lvl="1"/>
            <a:endParaRPr lang="en-US" dirty="0"/>
          </a:p>
        </p:txBody>
      </p:sp>
    </p:spTree>
    <p:extLst>
      <p:ext uri="{BB962C8B-B14F-4D97-AF65-F5344CB8AC3E}">
        <p14:creationId xmlns:p14="http://schemas.microsoft.com/office/powerpoint/2010/main" xmlns="" val="2269420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Athenian Democracy</a:t>
            </a:r>
            <a:endParaRPr lang="en-US" dirty="0"/>
          </a:p>
        </p:txBody>
      </p:sp>
      <p:sp>
        <p:nvSpPr>
          <p:cNvPr id="3" name="Content Placeholder 2"/>
          <p:cNvSpPr>
            <a:spLocks noGrp="1"/>
          </p:cNvSpPr>
          <p:nvPr>
            <p:ph idx="1"/>
          </p:nvPr>
        </p:nvSpPr>
        <p:spPr/>
        <p:txBody>
          <a:bodyPr/>
          <a:lstStyle/>
          <a:p>
            <a:r>
              <a:rPr lang="en-US" dirty="0" smtClean="0"/>
              <a:t>Athens is considered the birthplace of democracy, but only a small percentage of people in Athens could actually participate in government!</a:t>
            </a:r>
          </a:p>
          <a:p>
            <a:pPr lvl="1"/>
            <a:r>
              <a:rPr lang="en-US" dirty="0" smtClean="0"/>
              <a:t>Cleisthenes created a council of 500 creating the foundations of Athenian democracy.</a:t>
            </a:r>
          </a:p>
          <a:p>
            <a:pPr lvl="1"/>
            <a:r>
              <a:rPr lang="en-US" dirty="0" smtClean="0"/>
              <a:t>Pericles expanded democracy to more </a:t>
            </a:r>
            <a:r>
              <a:rPr lang="en-US" b="1" dirty="0" smtClean="0"/>
              <a:t>MEN</a:t>
            </a:r>
            <a:r>
              <a:rPr lang="en-US" dirty="0" smtClean="0"/>
              <a:t> by beginning direct democracy (every male citizen could vote on issues).</a:t>
            </a:r>
          </a:p>
          <a:p>
            <a:pPr lvl="2"/>
            <a:r>
              <a:rPr lang="en-US" dirty="0" smtClean="0"/>
              <a:t>Allowed poor citizens to participate, but many people in Athens were not citizens and therefore, could not vote.  (Women could not vote at all.)</a:t>
            </a:r>
            <a:endParaRPr lang="en-US" dirty="0"/>
          </a:p>
        </p:txBody>
      </p:sp>
    </p:spTree>
    <p:extLst>
      <p:ext uri="{BB962C8B-B14F-4D97-AF65-F5344CB8AC3E}">
        <p14:creationId xmlns:p14="http://schemas.microsoft.com/office/powerpoint/2010/main" xmlns="" val="3493568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Polytheistic religion</a:t>
            </a:r>
          </a:p>
          <a:p>
            <a:r>
              <a:rPr lang="en-US" dirty="0" smtClean="0"/>
              <a:t>Olympic games held in honor of the Olympians (gods)</a:t>
            </a:r>
          </a:p>
          <a:p>
            <a:r>
              <a:rPr lang="en-US" dirty="0" smtClean="0"/>
              <a:t>Theatre (tragedies and comedies)</a:t>
            </a:r>
          </a:p>
          <a:p>
            <a:r>
              <a:rPr lang="en-US" dirty="0" smtClean="0"/>
              <a:t>Greek Philosophers</a:t>
            </a:r>
          </a:p>
          <a:p>
            <a:pPr lvl="1"/>
            <a:r>
              <a:rPr lang="en-US" dirty="0" smtClean="0"/>
              <a:t>Pythagoras</a:t>
            </a:r>
          </a:p>
          <a:p>
            <a:pPr lvl="1"/>
            <a:r>
              <a:rPr lang="en-US" dirty="0" smtClean="0"/>
              <a:t>Socrates</a:t>
            </a:r>
          </a:p>
          <a:p>
            <a:pPr lvl="1"/>
            <a:r>
              <a:rPr lang="en-US" dirty="0" smtClean="0"/>
              <a:t>Plato</a:t>
            </a:r>
          </a:p>
          <a:p>
            <a:pPr lvl="1"/>
            <a:r>
              <a:rPr lang="en-US" dirty="0" smtClean="0"/>
              <a:t>Aristotle</a:t>
            </a:r>
            <a:endParaRPr lang="en-US" dirty="0"/>
          </a:p>
        </p:txBody>
      </p:sp>
    </p:spTree>
    <p:extLst>
      <p:ext uri="{BB962C8B-B14F-4D97-AF65-F5344CB8AC3E}">
        <p14:creationId xmlns:p14="http://schemas.microsoft.com/office/powerpoint/2010/main" xmlns="" val="23816779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the Great</a:t>
            </a:r>
            <a:endParaRPr lang="en-US" dirty="0"/>
          </a:p>
        </p:txBody>
      </p:sp>
      <p:sp>
        <p:nvSpPr>
          <p:cNvPr id="3" name="Content Placeholder 2"/>
          <p:cNvSpPr>
            <a:spLocks noGrp="1"/>
          </p:cNvSpPr>
          <p:nvPr>
            <p:ph idx="1"/>
          </p:nvPr>
        </p:nvSpPr>
        <p:spPr/>
        <p:txBody>
          <a:bodyPr/>
          <a:lstStyle/>
          <a:p>
            <a:r>
              <a:rPr lang="en-US" dirty="0" smtClean="0"/>
              <a:t>From Macedonia, he conquered the Greeks and expanded the empire.</a:t>
            </a:r>
          </a:p>
          <a:p>
            <a:r>
              <a:rPr lang="en-US" dirty="0" smtClean="0"/>
              <a:t>Military legacy:  he created a military monarchy that many tried to imitate after his death</a:t>
            </a:r>
          </a:p>
          <a:p>
            <a:r>
              <a:rPr lang="en-US" dirty="0" smtClean="0"/>
              <a:t>Cultural legacy:  Greek language, architecture, and literature spread throughout Southwest Asia, Central Asia, and North Africa (territories under Greek control during his reign)</a:t>
            </a:r>
            <a:endParaRPr lang="en-US" dirty="0"/>
          </a:p>
        </p:txBody>
      </p:sp>
    </p:spTree>
    <p:extLst>
      <p:ext uri="{BB962C8B-B14F-4D97-AF65-F5344CB8AC3E}">
        <p14:creationId xmlns:p14="http://schemas.microsoft.com/office/powerpoint/2010/main" xmlns="" val="641820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Greece Recap</a:t>
            </a:r>
            <a:endParaRPr lang="en-US" dirty="0"/>
          </a:p>
        </p:txBody>
      </p:sp>
      <p:sp>
        <p:nvSpPr>
          <p:cNvPr id="3" name="Content Placeholder 2"/>
          <p:cNvSpPr>
            <a:spLocks noGrp="1"/>
          </p:cNvSpPr>
          <p:nvPr>
            <p:ph idx="1"/>
          </p:nvPr>
        </p:nvSpPr>
        <p:spPr>
          <a:xfrm>
            <a:off x="261257" y="1600201"/>
            <a:ext cx="8708572" cy="5032828"/>
          </a:xfrm>
        </p:spPr>
        <p:txBody>
          <a:bodyPr>
            <a:normAutofit fontScale="70000" lnSpcReduction="20000"/>
          </a:bodyPr>
          <a:lstStyle/>
          <a:p>
            <a:r>
              <a:rPr lang="en-US" dirty="0" smtClean="0"/>
              <a:t>The polis, or city-state, became the central unit of Greek political and social life.</a:t>
            </a:r>
          </a:p>
          <a:p>
            <a:r>
              <a:rPr lang="en-US" dirty="0" smtClean="0"/>
              <a:t>Sparta and Athens, the leading city-states, followed very different ideals.</a:t>
            </a:r>
          </a:p>
          <a:p>
            <a:r>
              <a:rPr lang="en-US" dirty="0" smtClean="0"/>
              <a:t>Democracy first emerged in Athens.</a:t>
            </a:r>
          </a:p>
          <a:p>
            <a:pPr lvl="1"/>
            <a:r>
              <a:rPr lang="en-US" dirty="0" smtClean="0"/>
              <a:t>Under Pericles, democracy expanded to more in Athens, but not foreigners within their empire.</a:t>
            </a:r>
          </a:p>
          <a:p>
            <a:r>
              <a:rPr lang="en-US" dirty="0" smtClean="0"/>
              <a:t>Greek dramas probed eternal questions about life.</a:t>
            </a:r>
          </a:p>
          <a:p>
            <a:r>
              <a:rPr lang="en-US" dirty="0" smtClean="0"/>
              <a:t>Alexander the Great unified Greece and spread its culture as he conquered other lands. </a:t>
            </a:r>
          </a:p>
          <a:p>
            <a:r>
              <a:rPr lang="en-US" dirty="0" smtClean="0"/>
              <a:t>Lasting legacies of Greece include:</a:t>
            </a:r>
          </a:p>
          <a:p>
            <a:pPr lvl="1"/>
            <a:r>
              <a:rPr lang="en-US" dirty="0" smtClean="0"/>
              <a:t>Theater (tragedies and comedies)</a:t>
            </a:r>
          </a:p>
          <a:p>
            <a:pPr lvl="1"/>
            <a:r>
              <a:rPr lang="en-US" dirty="0" smtClean="0"/>
              <a:t>Philosophy</a:t>
            </a:r>
          </a:p>
          <a:p>
            <a:pPr lvl="1"/>
            <a:r>
              <a:rPr lang="en-US" dirty="0" smtClean="0"/>
              <a:t>Democracy</a:t>
            </a:r>
          </a:p>
          <a:p>
            <a:pPr lvl="1"/>
            <a:r>
              <a:rPr lang="en-US" dirty="0" smtClean="0"/>
              <a:t>Architecture</a:t>
            </a:r>
          </a:p>
          <a:p>
            <a:pPr lvl="1"/>
            <a:r>
              <a:rPr lang="en-US" dirty="0" smtClean="0"/>
              <a:t>Olympics</a:t>
            </a:r>
            <a:endParaRPr lang="en-US" dirty="0"/>
          </a:p>
        </p:txBody>
      </p:sp>
    </p:spTree>
    <p:extLst>
      <p:ext uri="{BB962C8B-B14F-4D97-AF65-F5344CB8AC3E}">
        <p14:creationId xmlns:p14="http://schemas.microsoft.com/office/powerpoint/2010/main" xmlns="" val="31448417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Greece Test Practice</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buAutoNum type="arabicPeriod"/>
            </a:pPr>
            <a:r>
              <a:rPr lang="en-US" dirty="0" smtClean="0"/>
              <a:t>How did the physical geography of Greece affect the Greeks?</a:t>
            </a:r>
          </a:p>
          <a:p>
            <a:pPr marL="793750" lvl="1" indent="-457200">
              <a:buAutoNum type="alphaLcPeriod"/>
            </a:pPr>
            <a:r>
              <a:rPr lang="en-US" dirty="0" smtClean="0"/>
              <a:t>It helped make their city-states fiercely independent.</a:t>
            </a:r>
          </a:p>
          <a:p>
            <a:pPr marL="793750" lvl="1" indent="-457200">
              <a:buAutoNum type="alphaLcPeriod"/>
            </a:pPr>
            <a:r>
              <a:rPr lang="en-US" dirty="0" smtClean="0"/>
              <a:t>It encouraged them to focus on truth and beauty.</a:t>
            </a:r>
          </a:p>
          <a:p>
            <a:pPr marL="793750" lvl="1" indent="-457200">
              <a:buAutoNum type="alphaLcPeriod"/>
            </a:pPr>
            <a:r>
              <a:rPr lang="en-US" dirty="0" smtClean="0"/>
              <a:t>It was one of the factors that made them fierce, skilled warriors.</a:t>
            </a:r>
          </a:p>
          <a:p>
            <a:pPr marL="793750" lvl="1" indent="-457200">
              <a:buAutoNum type="alphaLcPeriod"/>
            </a:pPr>
            <a:r>
              <a:rPr lang="en-US" dirty="0" smtClean="0"/>
              <a:t>It prevented contact with other civilizations.</a:t>
            </a:r>
          </a:p>
          <a:p>
            <a:pPr marL="457200" indent="-457200">
              <a:buAutoNum type="arabicPeriod"/>
            </a:pPr>
            <a:r>
              <a:rPr lang="en-US" dirty="0" smtClean="0"/>
              <a:t>Which of the following best describes Sparta?</a:t>
            </a:r>
          </a:p>
          <a:p>
            <a:pPr marL="793750" lvl="1" indent="-457200">
              <a:buAutoNum type="alphaLcPeriod"/>
            </a:pPr>
            <a:r>
              <a:rPr lang="en-US" dirty="0" smtClean="0"/>
              <a:t>A city-state that valued alliances with other cultures.</a:t>
            </a:r>
          </a:p>
          <a:p>
            <a:pPr marL="793750" lvl="1" indent="-457200">
              <a:buAutoNum type="alphaLcPeriod"/>
            </a:pPr>
            <a:r>
              <a:rPr lang="en-US" dirty="0" smtClean="0"/>
              <a:t>A Macedonian democracy</a:t>
            </a:r>
          </a:p>
          <a:p>
            <a:pPr marL="793750" lvl="1" indent="-457200">
              <a:buAutoNum type="alphaLcPeriod"/>
            </a:pPr>
            <a:r>
              <a:rPr lang="en-US" dirty="0" smtClean="0"/>
              <a:t>A strict society run by helots</a:t>
            </a:r>
          </a:p>
          <a:p>
            <a:pPr marL="793750" lvl="1" indent="-457200">
              <a:buAutoNum type="alphaLcPeriod"/>
            </a:pPr>
            <a:r>
              <a:rPr lang="en-US" dirty="0" smtClean="0"/>
              <a:t>A military state focused on the art of war</a:t>
            </a:r>
          </a:p>
          <a:p>
            <a:pPr marL="457200" indent="-457200">
              <a:buAutoNum type="arabicPeriod"/>
            </a:pPr>
            <a:r>
              <a:rPr lang="en-US" dirty="0" smtClean="0"/>
              <a:t>How did Cleisthenes create a foundation for democracy in Athens?</a:t>
            </a:r>
          </a:p>
          <a:p>
            <a:pPr marL="793750" lvl="1" indent="-457200">
              <a:buAutoNum type="alphaLcPeriod"/>
            </a:pPr>
            <a:r>
              <a:rPr lang="en-US" dirty="0" smtClean="0"/>
              <a:t>By declaring war on Sparta</a:t>
            </a:r>
          </a:p>
          <a:p>
            <a:pPr marL="793750" lvl="1" indent="-457200">
              <a:buAutoNum type="alphaLcPeriod"/>
            </a:pPr>
            <a:r>
              <a:rPr lang="en-US" dirty="0" smtClean="0"/>
              <a:t>By giving the Athenian assembly a central political role</a:t>
            </a:r>
          </a:p>
          <a:p>
            <a:pPr marL="793750" lvl="1" indent="-457200">
              <a:buAutoNum type="alphaLcPeriod"/>
            </a:pPr>
            <a:r>
              <a:rPr lang="en-US" dirty="0" smtClean="0"/>
              <a:t>By giving aristocrat’s land to the poor</a:t>
            </a:r>
          </a:p>
          <a:p>
            <a:pPr marL="793750" lvl="1" indent="-457200">
              <a:buAutoNum type="alphaLcPeriod"/>
            </a:pPr>
            <a:r>
              <a:rPr lang="en-US" dirty="0" smtClean="0"/>
              <a:t>By discouraging the study of the arts</a:t>
            </a:r>
          </a:p>
        </p:txBody>
      </p:sp>
    </p:spTree>
    <p:extLst>
      <p:ext uri="{BB962C8B-B14F-4D97-AF65-F5344CB8AC3E}">
        <p14:creationId xmlns:p14="http://schemas.microsoft.com/office/powerpoint/2010/main" xmlns="" val="497580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7421" y="107576"/>
            <a:ext cx="8816454" cy="6525235"/>
          </a:xfrm>
        </p:spPr>
        <p:txBody>
          <a:bodyPr>
            <a:normAutofit fontScale="70000" lnSpcReduction="20000"/>
          </a:bodyPr>
          <a:lstStyle/>
          <a:p>
            <a:pPr marL="457200" indent="-457200">
              <a:buAutoNum type="arabicPeriod" startAt="4"/>
            </a:pPr>
            <a:r>
              <a:rPr lang="en-US" dirty="0" smtClean="0"/>
              <a:t>What was Alexander the Great’s cultural legacy?</a:t>
            </a:r>
            <a:endParaRPr lang="en-US" dirty="0"/>
          </a:p>
          <a:p>
            <a:pPr marL="793750" lvl="1" indent="-457200">
              <a:buAutoNum type="alphaLcPeriod"/>
            </a:pPr>
            <a:r>
              <a:rPr lang="en-US" dirty="0" smtClean="0"/>
              <a:t>The gold and silver that his conquests brought to Greece and Macedonia.</a:t>
            </a:r>
          </a:p>
          <a:p>
            <a:pPr marL="793750" lvl="1" indent="-457200">
              <a:buAutoNum type="alphaLcPeriod"/>
            </a:pPr>
            <a:r>
              <a:rPr lang="en-US" dirty="0" smtClean="0"/>
              <a:t>The spread of Greek language, architecture, literature, and art.</a:t>
            </a:r>
          </a:p>
          <a:p>
            <a:pPr marL="793750" lvl="1" indent="-457200">
              <a:buAutoNum type="alphaLcPeriod"/>
            </a:pPr>
            <a:r>
              <a:rPr lang="en-US" dirty="0" smtClean="0"/>
              <a:t>The possession of the entire Persian Empire.</a:t>
            </a:r>
          </a:p>
          <a:p>
            <a:pPr marL="793750" lvl="1" indent="-457200">
              <a:buAutoNum type="alphaLcPeriod"/>
            </a:pPr>
            <a:r>
              <a:rPr lang="en-US" dirty="0" smtClean="0"/>
              <a:t>His strong skills as a military leader.</a:t>
            </a:r>
          </a:p>
          <a:p>
            <a:pPr marL="457200" indent="-457200">
              <a:buAutoNum type="arabicPeriod" startAt="4"/>
            </a:pPr>
            <a:r>
              <a:rPr lang="en-US" dirty="0" smtClean="0"/>
              <a:t>How did Spartan women differ from their counterparts in the rest of the Greek world?</a:t>
            </a:r>
          </a:p>
          <a:p>
            <a:pPr marL="793750" lvl="1" indent="-457200">
              <a:buAutoNum type="alphaLcPeriod"/>
            </a:pPr>
            <a:r>
              <a:rPr lang="en-US" dirty="0" smtClean="0"/>
              <a:t>They served in the army.</a:t>
            </a:r>
          </a:p>
          <a:p>
            <a:pPr marL="793750" lvl="1" indent="-457200">
              <a:buAutoNum type="alphaLcPeriod"/>
            </a:pPr>
            <a:r>
              <a:rPr lang="en-US" dirty="0" smtClean="0"/>
              <a:t>They had greater freedom to run the household.</a:t>
            </a:r>
          </a:p>
          <a:p>
            <a:pPr marL="793750" lvl="1" indent="-457200">
              <a:buAutoNum type="alphaLcPeriod"/>
            </a:pPr>
            <a:r>
              <a:rPr lang="en-US" dirty="0" smtClean="0"/>
              <a:t>They were allowed to vote on the passage of laws.</a:t>
            </a:r>
          </a:p>
          <a:p>
            <a:pPr marL="793750" lvl="1" indent="-457200">
              <a:buAutoNum type="alphaLcPeriod"/>
            </a:pPr>
            <a:r>
              <a:rPr lang="en-US" dirty="0" smtClean="0"/>
              <a:t>They were trained in military barracks like Spartan men.</a:t>
            </a:r>
          </a:p>
          <a:p>
            <a:pPr marL="457200" indent="-457200">
              <a:buAutoNum type="arabicPeriod" startAt="4"/>
            </a:pPr>
            <a:r>
              <a:rPr lang="en-US" dirty="0" smtClean="0"/>
              <a:t>Which of the following was the Macedonian king who established his empire over three continents, spreading Greek culture throughout Southwestern Asia?</a:t>
            </a:r>
          </a:p>
          <a:p>
            <a:pPr marL="793750" lvl="1" indent="-457200">
              <a:buAutoNum type="alphaLcPeriod"/>
            </a:pPr>
            <a:r>
              <a:rPr lang="en-US" dirty="0" smtClean="0"/>
              <a:t>Alexander</a:t>
            </a:r>
          </a:p>
          <a:p>
            <a:pPr marL="793750" lvl="1" indent="-457200">
              <a:buAutoNum type="alphaLcPeriod"/>
            </a:pPr>
            <a:r>
              <a:rPr lang="en-US" dirty="0" smtClean="0"/>
              <a:t>Philip II</a:t>
            </a:r>
          </a:p>
          <a:p>
            <a:pPr marL="793750" lvl="1" indent="-457200">
              <a:buAutoNum type="alphaLcPeriod"/>
            </a:pPr>
            <a:r>
              <a:rPr lang="en-US" dirty="0" smtClean="0"/>
              <a:t>Achilles</a:t>
            </a:r>
          </a:p>
          <a:p>
            <a:pPr marL="793750" lvl="1" indent="-457200">
              <a:buAutoNum type="alphaLcPeriod"/>
            </a:pPr>
            <a:r>
              <a:rPr lang="en-US" dirty="0" smtClean="0"/>
              <a:t>Archimedes</a:t>
            </a:r>
          </a:p>
          <a:p>
            <a:pPr marL="457200" indent="-457200">
              <a:buAutoNum type="arabicPeriod" startAt="4"/>
            </a:pPr>
            <a:r>
              <a:rPr lang="en-US" dirty="0" smtClean="0"/>
              <a:t>How did geographic features influence the diffusion and settlement of both the Phoenician and Greek traders?</a:t>
            </a:r>
          </a:p>
          <a:p>
            <a:pPr marL="793750" lvl="1" indent="-457200">
              <a:buAutoNum type="alphaLcPeriod"/>
            </a:pPr>
            <a:r>
              <a:rPr lang="en-US" dirty="0" smtClean="0"/>
              <a:t>Both had access to the Mediterranean Sea</a:t>
            </a:r>
          </a:p>
          <a:p>
            <a:pPr marL="793750" lvl="1" indent="-457200">
              <a:buAutoNum type="alphaLcPeriod"/>
            </a:pPr>
            <a:r>
              <a:rPr lang="en-US" dirty="0" smtClean="0"/>
              <a:t>The monsoon winds made ocean travel easier</a:t>
            </a:r>
          </a:p>
          <a:p>
            <a:pPr marL="793750" lvl="1" indent="-457200">
              <a:buAutoNum type="alphaLcPeriod"/>
            </a:pPr>
            <a:r>
              <a:rPr lang="en-US" dirty="0" smtClean="0"/>
              <a:t>The arid climate encouraged migration</a:t>
            </a:r>
          </a:p>
          <a:p>
            <a:pPr marL="793750" lvl="1" indent="-457200">
              <a:buAutoNum type="alphaLcPeriod"/>
            </a:pPr>
            <a:r>
              <a:rPr lang="en-US" dirty="0" smtClean="0"/>
              <a:t>Russia’s rivers provided ease of travel</a:t>
            </a:r>
          </a:p>
        </p:txBody>
      </p:sp>
    </p:spTree>
    <p:extLst>
      <p:ext uri="{BB962C8B-B14F-4D97-AF65-F5344CB8AC3E}">
        <p14:creationId xmlns:p14="http://schemas.microsoft.com/office/powerpoint/2010/main" xmlns="" val="3813933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4716" y="218364"/>
            <a:ext cx="8720920" cy="6428096"/>
          </a:xfrm>
        </p:spPr>
        <p:txBody>
          <a:bodyPr>
            <a:normAutofit/>
          </a:bodyPr>
          <a:lstStyle/>
          <a:p>
            <a:pPr marL="457200" indent="-457200">
              <a:buAutoNum type="arabicPeriod" startAt="8"/>
            </a:pPr>
            <a:r>
              <a:rPr lang="en-US" sz="1600" dirty="0" smtClean="0"/>
              <a:t>How did Pericles influence the functioning of the Athenian government?</a:t>
            </a:r>
          </a:p>
          <a:p>
            <a:pPr marL="793750" lvl="1" indent="-457200">
              <a:buAutoNum type="alphaLcPeriod"/>
            </a:pPr>
            <a:r>
              <a:rPr lang="en-US" sz="1600" dirty="0" smtClean="0"/>
              <a:t>He introduced representative democracy.</a:t>
            </a:r>
          </a:p>
          <a:p>
            <a:pPr marL="793750" lvl="1" indent="-457200">
              <a:buAutoNum type="alphaLcPeriod"/>
            </a:pPr>
            <a:r>
              <a:rPr lang="en-US" sz="1600" dirty="0" smtClean="0"/>
              <a:t>He expanded direct democracy to new classes of free men.</a:t>
            </a:r>
          </a:p>
          <a:p>
            <a:pPr marL="793750" lvl="1" indent="-457200">
              <a:buAutoNum type="alphaLcPeriod"/>
            </a:pPr>
            <a:r>
              <a:rPr lang="en-US" sz="1600" dirty="0" smtClean="0"/>
              <a:t>He increased the salaries of government officials.</a:t>
            </a:r>
          </a:p>
          <a:p>
            <a:pPr marL="793750" lvl="1" indent="-457200">
              <a:buAutoNum type="alphaLcPeriod"/>
            </a:pPr>
            <a:r>
              <a:rPr lang="en-US" sz="1600" dirty="0" smtClean="0"/>
              <a:t>He greatly strengthened the authority of military leaders in society.</a:t>
            </a:r>
          </a:p>
          <a:p>
            <a:pPr marL="457200" indent="-457200">
              <a:buAutoNum type="arabicPeriod" startAt="8"/>
            </a:pPr>
            <a:r>
              <a:rPr lang="en-US" sz="1600" dirty="0" smtClean="0"/>
              <a:t>What was the primary focus of the city-state of Sparta?</a:t>
            </a:r>
          </a:p>
          <a:p>
            <a:pPr marL="793750" lvl="1" indent="-457200">
              <a:buAutoNum type="alphaLcPeriod"/>
            </a:pPr>
            <a:r>
              <a:rPr lang="en-US" sz="1600" dirty="0" smtClean="0"/>
              <a:t>Food and celebration</a:t>
            </a:r>
          </a:p>
          <a:p>
            <a:pPr marL="793750" lvl="1" indent="-457200">
              <a:buAutoNum type="alphaLcPeriod"/>
            </a:pPr>
            <a:r>
              <a:rPr lang="en-US" sz="1600" dirty="0" smtClean="0"/>
              <a:t>Music and literature</a:t>
            </a:r>
          </a:p>
          <a:p>
            <a:pPr marL="793750" lvl="1" indent="-457200">
              <a:buAutoNum type="alphaLcPeriod"/>
            </a:pPr>
            <a:r>
              <a:rPr lang="en-US" sz="1600" dirty="0" smtClean="0"/>
              <a:t>Painting and sculpture</a:t>
            </a:r>
          </a:p>
          <a:p>
            <a:pPr marL="793750" lvl="1" indent="-457200">
              <a:buAutoNum type="alphaLcPeriod"/>
            </a:pPr>
            <a:r>
              <a:rPr lang="en-US" sz="1600" dirty="0" smtClean="0"/>
              <a:t>War and fighting</a:t>
            </a:r>
          </a:p>
          <a:p>
            <a:pPr marL="457200" indent="-457200">
              <a:buAutoNum type="arabicPeriod" startAt="8"/>
            </a:pPr>
            <a:r>
              <a:rPr lang="en-US" sz="1600" dirty="0" smtClean="0"/>
              <a:t>Which of the following statements best describes the historical significance of Ancient Greece?</a:t>
            </a:r>
          </a:p>
          <a:p>
            <a:pPr marL="793750" lvl="1" indent="-457200">
              <a:buAutoNum type="alphaLcPeriod"/>
            </a:pPr>
            <a:r>
              <a:rPr lang="en-US" sz="1600" dirty="0" smtClean="0"/>
              <a:t>Much of today’s western culture is founded on Ancient Greek culture.</a:t>
            </a:r>
          </a:p>
          <a:p>
            <a:pPr marL="793750" lvl="1" indent="-457200">
              <a:buAutoNum type="alphaLcPeriod"/>
            </a:pPr>
            <a:r>
              <a:rPr lang="en-US" sz="1600" dirty="0" smtClean="0"/>
              <a:t>It was a powerful civilization, but has very little lasting impact.</a:t>
            </a:r>
          </a:p>
          <a:p>
            <a:pPr marL="793750" lvl="1" indent="-457200">
              <a:buAutoNum type="alphaLcPeriod"/>
            </a:pPr>
            <a:r>
              <a:rPr lang="en-US" sz="1600" dirty="0" smtClean="0"/>
              <a:t>The Ancient Greeks had little impact other than the Olympic games.</a:t>
            </a:r>
          </a:p>
          <a:p>
            <a:pPr marL="793750" lvl="1" indent="-457200">
              <a:buAutoNum type="alphaLcPeriod"/>
            </a:pPr>
            <a:r>
              <a:rPr lang="en-US" sz="1600" dirty="0" smtClean="0"/>
              <a:t>Greek culture largely impacted the Chinese and Japanese cultures.</a:t>
            </a:r>
            <a:endParaRPr lang="en-US" sz="1600" dirty="0"/>
          </a:p>
        </p:txBody>
      </p:sp>
    </p:spTree>
    <p:extLst>
      <p:ext uri="{BB962C8B-B14F-4D97-AF65-F5344CB8AC3E}">
        <p14:creationId xmlns:p14="http://schemas.microsoft.com/office/powerpoint/2010/main" xmlns="" val="1399736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9275" y="245660"/>
            <a:ext cx="8042276" cy="6250674"/>
          </a:xfrm>
        </p:spPr>
        <p:txBody>
          <a:bodyPr>
            <a:normAutofit/>
          </a:bodyPr>
          <a:lstStyle/>
          <a:p>
            <a:pPr marL="457200" indent="-457200">
              <a:buAutoNum type="arabicPeriod" startAt="11"/>
            </a:pPr>
            <a:r>
              <a:rPr lang="en-US" dirty="0" smtClean="0"/>
              <a:t>What was the primary focus of the city-state of Athens?</a:t>
            </a:r>
          </a:p>
          <a:p>
            <a:pPr marL="793750" lvl="1" indent="-457200">
              <a:buAutoNum type="alphaLcPeriod"/>
            </a:pPr>
            <a:r>
              <a:rPr lang="en-US" dirty="0" smtClean="0"/>
              <a:t>War and fighting</a:t>
            </a:r>
          </a:p>
          <a:p>
            <a:pPr marL="793750" lvl="1" indent="-457200">
              <a:buAutoNum type="alphaLcPeriod"/>
            </a:pPr>
            <a:r>
              <a:rPr lang="en-US" dirty="0" smtClean="0"/>
              <a:t>Athletics and competition</a:t>
            </a:r>
          </a:p>
          <a:p>
            <a:pPr marL="793750" lvl="1" indent="-457200">
              <a:buAutoNum type="alphaLcPeriod"/>
            </a:pPr>
            <a:r>
              <a:rPr lang="en-US" dirty="0" smtClean="0"/>
              <a:t>Art and education</a:t>
            </a:r>
          </a:p>
          <a:p>
            <a:pPr marL="793750" lvl="1" indent="-457200">
              <a:buAutoNum type="alphaLcPeriod"/>
            </a:pPr>
            <a:r>
              <a:rPr lang="en-US" dirty="0" smtClean="0"/>
              <a:t>Power and conquest</a:t>
            </a:r>
          </a:p>
          <a:p>
            <a:pPr marL="457200" indent="-457200">
              <a:buAutoNum type="arabicPeriod" startAt="11"/>
            </a:pPr>
            <a:r>
              <a:rPr lang="en-US" dirty="0" smtClean="0"/>
              <a:t>In modern society, you can see the Greek influence on</a:t>
            </a:r>
          </a:p>
          <a:p>
            <a:pPr marL="793750" lvl="1" indent="-457200">
              <a:buAutoNum type="alphaLcPeriod"/>
            </a:pPr>
            <a:r>
              <a:rPr lang="en-US" dirty="0" smtClean="0"/>
              <a:t>Government</a:t>
            </a:r>
          </a:p>
          <a:p>
            <a:pPr marL="793750" lvl="1" indent="-457200">
              <a:buAutoNum type="alphaLcPeriod"/>
            </a:pPr>
            <a:r>
              <a:rPr lang="en-US" dirty="0" smtClean="0"/>
              <a:t>Theater</a:t>
            </a:r>
          </a:p>
          <a:p>
            <a:pPr marL="793750" lvl="1" indent="-457200">
              <a:buAutoNum type="alphaLcPeriod"/>
            </a:pPr>
            <a:r>
              <a:rPr lang="en-US" dirty="0" smtClean="0"/>
              <a:t>Sports</a:t>
            </a:r>
          </a:p>
          <a:p>
            <a:pPr marL="793750" lvl="1" indent="-457200">
              <a:buAutoNum type="alphaLcPeriod"/>
            </a:pPr>
            <a:r>
              <a:rPr lang="en-US" dirty="0" smtClean="0"/>
              <a:t>All of the above</a:t>
            </a:r>
          </a:p>
        </p:txBody>
      </p:sp>
    </p:spTree>
    <p:extLst>
      <p:ext uri="{BB962C8B-B14F-4D97-AF65-F5344CB8AC3E}">
        <p14:creationId xmlns:p14="http://schemas.microsoft.com/office/powerpoint/2010/main" xmlns="" val="7519440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4" name="Content Placeholder 3"/>
          <p:cNvSpPr>
            <a:spLocks noGrp="1"/>
          </p:cNvSpPr>
          <p:nvPr>
            <p:ph sz="half" idx="1"/>
          </p:nvPr>
        </p:nvSpPr>
        <p:spPr/>
        <p:txBody>
          <a:bodyPr/>
          <a:lstStyle/>
          <a:p>
            <a:pPr marL="457200" indent="-457200">
              <a:buAutoNum type="arabicPeriod"/>
            </a:pPr>
            <a:r>
              <a:rPr lang="en-US" dirty="0" smtClean="0"/>
              <a:t>A</a:t>
            </a:r>
          </a:p>
          <a:p>
            <a:pPr marL="457200" indent="-457200">
              <a:buAutoNum type="arabicPeriod"/>
            </a:pPr>
            <a:r>
              <a:rPr lang="en-US" dirty="0" smtClean="0"/>
              <a:t>D</a:t>
            </a:r>
          </a:p>
          <a:p>
            <a:pPr marL="457200" indent="-457200">
              <a:buAutoNum type="arabicPeriod"/>
            </a:pPr>
            <a:r>
              <a:rPr lang="en-US" dirty="0"/>
              <a:t>B</a:t>
            </a:r>
            <a:endParaRPr lang="en-US" dirty="0" smtClean="0"/>
          </a:p>
          <a:p>
            <a:pPr marL="457200" indent="-457200">
              <a:buAutoNum type="arabicPeriod"/>
            </a:pPr>
            <a:r>
              <a:rPr lang="en-US" dirty="0" smtClean="0"/>
              <a:t>B</a:t>
            </a:r>
          </a:p>
          <a:p>
            <a:pPr marL="457200" indent="-457200">
              <a:buAutoNum type="arabicPeriod"/>
            </a:pPr>
            <a:r>
              <a:rPr lang="en-US" dirty="0" smtClean="0"/>
              <a:t>B</a:t>
            </a:r>
          </a:p>
          <a:p>
            <a:pPr marL="457200" indent="-457200">
              <a:buAutoNum type="arabicPeriod"/>
            </a:pPr>
            <a:r>
              <a:rPr lang="en-US" dirty="0"/>
              <a:t>A</a:t>
            </a:r>
            <a:endParaRPr lang="en-US" dirty="0" smtClean="0"/>
          </a:p>
        </p:txBody>
      </p:sp>
      <p:sp>
        <p:nvSpPr>
          <p:cNvPr id="5" name="Content Placeholder 4"/>
          <p:cNvSpPr>
            <a:spLocks noGrp="1"/>
          </p:cNvSpPr>
          <p:nvPr>
            <p:ph sz="half" idx="2"/>
          </p:nvPr>
        </p:nvSpPr>
        <p:spPr>
          <a:xfrm>
            <a:off x="1721268" y="1600201"/>
            <a:ext cx="3840480" cy="4343400"/>
          </a:xfrm>
        </p:spPr>
        <p:txBody>
          <a:bodyPr/>
          <a:lstStyle/>
          <a:p>
            <a:pPr marL="457200" indent="-457200">
              <a:buAutoNum type="arabicPeriod" startAt="7"/>
            </a:pPr>
            <a:r>
              <a:rPr lang="en-US" dirty="0" smtClean="0"/>
              <a:t>A</a:t>
            </a:r>
          </a:p>
          <a:p>
            <a:pPr marL="457200" indent="-457200">
              <a:buAutoNum type="arabicPeriod" startAt="7"/>
            </a:pPr>
            <a:r>
              <a:rPr lang="en-US" dirty="0"/>
              <a:t>B</a:t>
            </a:r>
            <a:endParaRPr lang="en-US" dirty="0" smtClean="0"/>
          </a:p>
          <a:p>
            <a:pPr marL="457200" indent="-457200">
              <a:buAutoNum type="arabicPeriod" startAt="7"/>
            </a:pPr>
            <a:r>
              <a:rPr lang="en-US" dirty="0" smtClean="0"/>
              <a:t>D</a:t>
            </a:r>
          </a:p>
          <a:p>
            <a:pPr marL="457200" indent="-457200">
              <a:buAutoNum type="arabicPeriod" startAt="7"/>
            </a:pPr>
            <a:r>
              <a:rPr lang="en-US" dirty="0" smtClean="0"/>
              <a:t>A</a:t>
            </a:r>
          </a:p>
          <a:p>
            <a:pPr marL="457200" indent="-457200">
              <a:buAutoNum type="arabicPeriod" startAt="7"/>
            </a:pPr>
            <a:r>
              <a:rPr lang="en-US" dirty="0" smtClean="0"/>
              <a:t>C</a:t>
            </a:r>
          </a:p>
          <a:p>
            <a:pPr marL="457200" indent="-457200">
              <a:buAutoNum type="arabicPeriod" startAt="7"/>
            </a:pPr>
            <a:r>
              <a:rPr lang="en-US" dirty="0"/>
              <a:t>D</a:t>
            </a:r>
          </a:p>
        </p:txBody>
      </p:sp>
      <p:sp>
        <p:nvSpPr>
          <p:cNvPr id="6" name="TextBox 5"/>
          <p:cNvSpPr txBox="1"/>
          <p:nvPr/>
        </p:nvSpPr>
        <p:spPr>
          <a:xfrm>
            <a:off x="4285397" y="1965278"/>
            <a:ext cx="4681182" cy="2308324"/>
          </a:xfrm>
          <a:prstGeom prst="rect">
            <a:avLst/>
          </a:prstGeom>
          <a:noFill/>
        </p:spPr>
        <p:txBody>
          <a:bodyPr wrap="square" rtlCol="0">
            <a:spAutoFit/>
          </a:bodyPr>
          <a:lstStyle/>
          <a:p>
            <a:r>
              <a:rPr lang="en-US" dirty="0" smtClean="0"/>
              <a:t>You should have gotten 11 correct to make an 85%  mastery score on this assessment.</a:t>
            </a:r>
          </a:p>
          <a:p>
            <a:endParaRPr lang="en-US" dirty="0"/>
          </a:p>
          <a:p>
            <a:r>
              <a:rPr lang="en-US" dirty="0" smtClean="0"/>
              <a:t>If you didn’t, you need to review this topic!</a:t>
            </a:r>
          </a:p>
          <a:p>
            <a:endParaRPr lang="en-US" dirty="0"/>
          </a:p>
          <a:p>
            <a:r>
              <a:rPr lang="en-US" dirty="0" smtClean="0"/>
              <a:t>Ancient Greece (Chapter 4 in blue textbook)</a:t>
            </a:r>
          </a:p>
          <a:p>
            <a:endParaRPr lang="en-US" dirty="0"/>
          </a:p>
          <a:p>
            <a:endParaRPr lang="en-US" dirty="0"/>
          </a:p>
        </p:txBody>
      </p:sp>
    </p:spTree>
    <p:extLst>
      <p:ext uri="{BB962C8B-B14F-4D97-AF65-F5344CB8AC3E}">
        <p14:creationId xmlns:p14="http://schemas.microsoft.com/office/powerpoint/2010/main" xmlns="" val="231689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Paleolithic Age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Designates a period of early human history in which humans developed simple stone tools</a:t>
            </a:r>
          </a:p>
          <a:p>
            <a:r>
              <a:rPr lang="en-US" dirty="0" smtClean="0"/>
              <a:t>“Old Stone Age”</a:t>
            </a:r>
          </a:p>
          <a:p>
            <a:r>
              <a:rPr lang="en-US" dirty="0" smtClean="0"/>
              <a:t>The people of this period were nomadic</a:t>
            </a:r>
          </a:p>
          <a:p>
            <a:pPr lvl="1"/>
            <a:r>
              <a:rPr lang="en-US" dirty="0" smtClean="0"/>
              <a:t>Nomad:  moved from place to place following their food sources (no permanent housing or settlements)</a:t>
            </a:r>
          </a:p>
          <a:p>
            <a:pPr lvl="1"/>
            <a:r>
              <a:rPr lang="en-US" dirty="0" smtClean="0"/>
              <a:t>Hunter-gatherer lifestyle</a:t>
            </a:r>
          </a:p>
          <a:p>
            <a:pPr lvl="1"/>
            <a:r>
              <a:rPr lang="en-US" dirty="0" smtClean="0"/>
              <a:t>Small groups</a:t>
            </a:r>
          </a:p>
          <a:p>
            <a:r>
              <a:rPr lang="en-US" dirty="0" smtClean="0"/>
              <a:t>Developed the use of fire</a:t>
            </a:r>
          </a:p>
          <a:p>
            <a:pPr lvl="1"/>
            <a:r>
              <a:rPr lang="en-US" dirty="0" smtClean="0"/>
              <a:t>Provided warmth, protection from wild animals, and cooked food</a:t>
            </a:r>
          </a:p>
          <a:p>
            <a:r>
              <a:rPr lang="en-US" dirty="0" smtClean="0"/>
              <a:t>First examples of cave art</a:t>
            </a:r>
          </a:p>
        </p:txBody>
      </p:sp>
    </p:spTree>
    <p:extLst>
      <p:ext uri="{BB962C8B-B14F-4D97-AF65-F5344CB8AC3E}">
        <p14:creationId xmlns:p14="http://schemas.microsoft.com/office/powerpoint/2010/main" xmlns="" val="4073025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Ancient Rome</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Geography:  Italian peninsula, mountains, rivers, and access to seas</a:t>
            </a:r>
          </a:p>
          <a:p>
            <a:pPr lvl="1"/>
            <a:r>
              <a:rPr lang="en-US" dirty="0" smtClean="0"/>
              <a:t>Were able to unify as the mountains were not as rugged as those in Greece</a:t>
            </a:r>
          </a:p>
          <a:p>
            <a:pPr lvl="1"/>
            <a:r>
              <a:rPr lang="en-US" dirty="0" smtClean="0"/>
              <a:t>Location on the Tiber River was great for trade and protection from pirates</a:t>
            </a:r>
          </a:p>
          <a:p>
            <a:pPr lvl="1"/>
            <a:r>
              <a:rPr lang="en-US" dirty="0" smtClean="0"/>
              <a:t>“City of 7 Hills” made it </a:t>
            </a:r>
            <a:r>
              <a:rPr lang="en-US" dirty="0"/>
              <a:t>e</a:t>
            </a:r>
            <a:r>
              <a:rPr lang="en-US" dirty="0" smtClean="0"/>
              <a:t>asy to protect</a:t>
            </a:r>
          </a:p>
          <a:p>
            <a:r>
              <a:rPr lang="en-US" dirty="0" smtClean="0"/>
              <a:t>Republic:  government in which the leader is not a monarch and some citizens have the right to vote</a:t>
            </a:r>
          </a:p>
          <a:p>
            <a:pPr lvl="1"/>
            <a:r>
              <a:rPr lang="en-US" dirty="0" smtClean="0"/>
              <a:t>Patricians:  wealthy landowners and the ruling class</a:t>
            </a:r>
          </a:p>
          <a:p>
            <a:pPr lvl="1"/>
            <a:r>
              <a:rPr lang="en-US" dirty="0" smtClean="0"/>
              <a:t>Plebeians:  less wealthy landowners, craftspeople, merchants</a:t>
            </a:r>
          </a:p>
          <a:p>
            <a:pPr lvl="1"/>
            <a:r>
              <a:rPr lang="en-US" dirty="0" smtClean="0"/>
              <a:t>BOTH groups were citizens and could vote, but only patricians could serve in political office</a:t>
            </a:r>
          </a:p>
          <a:p>
            <a:pPr lvl="1"/>
            <a:r>
              <a:rPr lang="en-US" dirty="0" smtClean="0"/>
              <a:t>Development of the Roman Senate eventually had the force of the law</a:t>
            </a:r>
          </a:p>
          <a:p>
            <a:r>
              <a:rPr lang="en-US" dirty="0" smtClean="0"/>
              <a:t>First Roman Law: 12 Tables</a:t>
            </a:r>
          </a:p>
          <a:p>
            <a:pPr lvl="1"/>
            <a:r>
              <a:rPr lang="en-US" dirty="0" smtClean="0"/>
              <a:t>Law of Nations later separated Romans and non-Romans (natural law/universal law)</a:t>
            </a:r>
          </a:p>
          <a:p>
            <a:pPr lvl="1"/>
            <a:r>
              <a:rPr lang="en-US" dirty="0" smtClean="0"/>
              <a:t>Republican principles from early Roman law are still used today</a:t>
            </a:r>
          </a:p>
          <a:p>
            <a:endParaRPr lang="en-US" dirty="0"/>
          </a:p>
        </p:txBody>
      </p:sp>
    </p:spTree>
    <p:extLst>
      <p:ext uri="{BB962C8B-B14F-4D97-AF65-F5344CB8AC3E}">
        <p14:creationId xmlns:p14="http://schemas.microsoft.com/office/powerpoint/2010/main" xmlns="" val="517744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Triumvirates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Civil Wars between Romans led to the development of a triumvirate (government in which three people have equal power)</a:t>
            </a:r>
          </a:p>
          <a:p>
            <a:r>
              <a:rPr lang="en-US" dirty="0" smtClean="0"/>
              <a:t>First Triumvirate was made up of Crassus, Pompey, and Julius Caesar each commanding a different part of the empire.</a:t>
            </a:r>
          </a:p>
          <a:p>
            <a:pPr lvl="1"/>
            <a:r>
              <a:rPr lang="en-US" dirty="0" smtClean="0"/>
              <a:t>Crassus died in 53 BC and the Senate wanted Caesar to give up power.</a:t>
            </a:r>
          </a:p>
          <a:p>
            <a:pPr lvl="1"/>
            <a:r>
              <a:rPr lang="en-US" dirty="0" smtClean="0"/>
              <a:t>Caesar refused and became a dictator (absolute ruler) in 45 BC after defeating Pompey in a civil war.</a:t>
            </a:r>
          </a:p>
          <a:p>
            <a:pPr lvl="2"/>
            <a:r>
              <a:rPr lang="en-US" dirty="0" smtClean="0"/>
              <a:t>Weakened the power of the Senate</a:t>
            </a:r>
          </a:p>
          <a:p>
            <a:pPr lvl="2"/>
            <a:r>
              <a:rPr lang="en-US" dirty="0" smtClean="0"/>
              <a:t>Gave more land to the poor</a:t>
            </a:r>
          </a:p>
          <a:p>
            <a:pPr lvl="2"/>
            <a:r>
              <a:rPr lang="en-US" dirty="0" smtClean="0"/>
              <a:t>Citizenship given to his supporters</a:t>
            </a:r>
          </a:p>
          <a:p>
            <a:pPr lvl="2"/>
            <a:r>
              <a:rPr lang="en-US" dirty="0" smtClean="0"/>
              <a:t>Introduction of the solar calendar</a:t>
            </a:r>
          </a:p>
          <a:p>
            <a:pPr lvl="2"/>
            <a:r>
              <a:rPr lang="en-US" dirty="0" smtClean="0"/>
              <a:t>He was assassinated in 44 BC by Senators who feared he would continue his dictatorship.</a:t>
            </a:r>
          </a:p>
          <a:p>
            <a:r>
              <a:rPr lang="en-US" dirty="0" smtClean="0"/>
              <a:t>Second Triumvirate:  Octavian, Antony, and Lepidus</a:t>
            </a:r>
          </a:p>
        </p:txBody>
      </p:sp>
    </p:spTree>
    <p:extLst>
      <p:ext uri="{BB962C8B-B14F-4D97-AF65-F5344CB8AC3E}">
        <p14:creationId xmlns:p14="http://schemas.microsoft.com/office/powerpoint/2010/main" xmlns="" val="3907056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Augustus</a:t>
            </a:r>
            <a:endParaRPr lang="en-US" dirty="0"/>
          </a:p>
        </p:txBody>
      </p:sp>
      <p:sp>
        <p:nvSpPr>
          <p:cNvPr id="3" name="Content Placeholder 2"/>
          <p:cNvSpPr>
            <a:spLocks noGrp="1"/>
          </p:cNvSpPr>
          <p:nvPr>
            <p:ph idx="1"/>
          </p:nvPr>
        </p:nvSpPr>
        <p:spPr/>
        <p:txBody>
          <a:bodyPr>
            <a:normAutofit lnSpcReduction="10000"/>
          </a:bodyPr>
          <a:lstStyle/>
          <a:p>
            <a:r>
              <a:rPr lang="en-US" dirty="0" smtClean="0"/>
              <a:t>In 27 BC, the Senate named Octavian the title of Augustus (the revered one)</a:t>
            </a:r>
          </a:p>
          <a:p>
            <a:pPr lvl="1"/>
            <a:r>
              <a:rPr lang="en-US" dirty="0" smtClean="0"/>
              <a:t>He was highly popular.</a:t>
            </a:r>
          </a:p>
          <a:p>
            <a:pPr lvl="1"/>
            <a:r>
              <a:rPr lang="en-US" dirty="0" smtClean="0"/>
              <a:t>Named the imperator (commander in chief)</a:t>
            </a:r>
          </a:p>
          <a:p>
            <a:pPr lvl="1"/>
            <a:r>
              <a:rPr lang="en-US" dirty="0" smtClean="0"/>
              <a:t>Conquered many new areas and maintained a large standing army</a:t>
            </a:r>
          </a:p>
          <a:p>
            <a:r>
              <a:rPr lang="en-US" dirty="0" smtClean="0"/>
              <a:t>After his death in 12 AD, the next 4 emperors were within his family (Tiberius, Caligula, Claudius, Nero) and were viewed as corrupt.</a:t>
            </a:r>
          </a:p>
          <a:p>
            <a:r>
              <a:rPr lang="en-US" dirty="0" smtClean="0"/>
              <a:t>After Nero’s death, the </a:t>
            </a:r>
            <a:r>
              <a:rPr lang="en-US" dirty="0" err="1" smtClean="0"/>
              <a:t>Pax</a:t>
            </a:r>
            <a:r>
              <a:rPr lang="en-US" dirty="0" smtClean="0"/>
              <a:t> </a:t>
            </a:r>
            <a:r>
              <a:rPr lang="en-US" dirty="0" err="1" smtClean="0"/>
              <a:t>Romana</a:t>
            </a:r>
            <a:r>
              <a:rPr lang="en-US" dirty="0" smtClean="0"/>
              <a:t> (Roman Peace) began and lasted for almost 200 years.</a:t>
            </a:r>
            <a:endParaRPr lang="en-US" dirty="0"/>
          </a:p>
        </p:txBody>
      </p:sp>
    </p:spTree>
    <p:extLst>
      <p:ext uri="{BB962C8B-B14F-4D97-AF65-F5344CB8AC3E}">
        <p14:creationId xmlns:p14="http://schemas.microsoft.com/office/powerpoint/2010/main" xmlns="" val="3234945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Pax</a:t>
            </a:r>
            <a:r>
              <a:rPr lang="en-US" dirty="0" smtClean="0"/>
              <a:t> </a:t>
            </a:r>
            <a:r>
              <a:rPr lang="en-US" dirty="0" err="1" smtClean="0"/>
              <a:t>Romana</a:t>
            </a:r>
            <a:endParaRPr lang="en-US" dirty="0"/>
          </a:p>
        </p:txBody>
      </p:sp>
      <p:sp>
        <p:nvSpPr>
          <p:cNvPr id="3" name="Content Placeholder 2"/>
          <p:cNvSpPr>
            <a:spLocks noGrp="1"/>
          </p:cNvSpPr>
          <p:nvPr>
            <p:ph idx="1"/>
          </p:nvPr>
        </p:nvSpPr>
        <p:spPr/>
        <p:txBody>
          <a:bodyPr/>
          <a:lstStyle/>
          <a:p>
            <a:r>
              <a:rPr lang="en-US" dirty="0" smtClean="0"/>
              <a:t>Absolute rulers, but known for respect and tolerance</a:t>
            </a:r>
          </a:p>
          <a:p>
            <a:r>
              <a:rPr lang="en-US" dirty="0" smtClean="0"/>
              <a:t>Public Works programs</a:t>
            </a:r>
          </a:p>
          <a:p>
            <a:pPr lvl="1"/>
            <a:r>
              <a:rPr lang="en-US" dirty="0" smtClean="0"/>
              <a:t>Aqueducts (brought water from the mountains to cities)</a:t>
            </a:r>
          </a:p>
          <a:p>
            <a:pPr lvl="1"/>
            <a:r>
              <a:rPr lang="en-US" dirty="0" smtClean="0"/>
              <a:t>Bridges</a:t>
            </a:r>
          </a:p>
          <a:p>
            <a:pPr lvl="1"/>
            <a:r>
              <a:rPr lang="en-US" dirty="0" smtClean="0"/>
              <a:t>Roads</a:t>
            </a:r>
          </a:p>
          <a:p>
            <a:pPr lvl="1"/>
            <a:r>
              <a:rPr lang="en-US" dirty="0" smtClean="0"/>
              <a:t>Harbor facilities (for trade and travel)</a:t>
            </a:r>
          </a:p>
          <a:p>
            <a:pPr marL="0" indent="0">
              <a:buNone/>
            </a:pPr>
            <a:endParaRPr lang="en-US" dirty="0"/>
          </a:p>
        </p:txBody>
      </p:sp>
    </p:spTree>
    <p:extLst>
      <p:ext uri="{BB962C8B-B14F-4D97-AF65-F5344CB8AC3E}">
        <p14:creationId xmlns:p14="http://schemas.microsoft.com/office/powerpoint/2010/main" xmlns="" val="2601415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Society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Adopted much of Greek art and architecture.</a:t>
            </a:r>
          </a:p>
          <a:p>
            <a:pPr lvl="1"/>
            <a:r>
              <a:rPr lang="en-US" dirty="0" smtClean="0"/>
              <a:t>Added to it by developing the arch and dome.</a:t>
            </a:r>
          </a:p>
          <a:p>
            <a:pPr lvl="1"/>
            <a:r>
              <a:rPr lang="en-US" dirty="0" smtClean="0"/>
              <a:t>First use of concrete.</a:t>
            </a:r>
          </a:p>
          <a:p>
            <a:pPr lvl="1"/>
            <a:r>
              <a:rPr lang="en-US" dirty="0" smtClean="0"/>
              <a:t>Aqueducts</a:t>
            </a:r>
          </a:p>
          <a:p>
            <a:r>
              <a:rPr lang="en-US" dirty="0" smtClean="0"/>
              <a:t>Education provided to boys and girls of the upper-class.</a:t>
            </a:r>
          </a:p>
          <a:p>
            <a:r>
              <a:rPr lang="en-US" dirty="0" smtClean="0"/>
              <a:t>Slavery was common in Rome.  </a:t>
            </a:r>
          </a:p>
          <a:p>
            <a:pPr lvl="1"/>
            <a:r>
              <a:rPr lang="en-US" dirty="0" smtClean="0"/>
              <a:t>Many of the slaves were from conquered lands.</a:t>
            </a:r>
          </a:p>
          <a:p>
            <a:pPr lvl="1"/>
            <a:r>
              <a:rPr lang="en-US" dirty="0" smtClean="0"/>
              <a:t>Spartacus led a slave revolt and was crucified (a common penalty for crime in which criminals were nailed to a cross).</a:t>
            </a:r>
          </a:p>
          <a:p>
            <a:r>
              <a:rPr lang="en-US" dirty="0" smtClean="0"/>
              <a:t>Coliseum and gladiator fights</a:t>
            </a:r>
            <a:endParaRPr lang="en-US" dirty="0"/>
          </a:p>
        </p:txBody>
      </p:sp>
    </p:spTree>
    <p:extLst>
      <p:ext uri="{BB962C8B-B14F-4D97-AF65-F5344CB8AC3E}">
        <p14:creationId xmlns:p14="http://schemas.microsoft.com/office/powerpoint/2010/main" xmlns="" val="4255338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Romans were traditionally polytheistic (believed in several gods).</a:t>
            </a:r>
          </a:p>
          <a:p>
            <a:r>
              <a:rPr lang="en-US" dirty="0" smtClean="0"/>
              <a:t>Judaism (first monotheistic religion) emerged within the empire.</a:t>
            </a:r>
          </a:p>
          <a:p>
            <a:pPr lvl="1"/>
            <a:r>
              <a:rPr lang="en-US" dirty="0" smtClean="0"/>
              <a:t>During Augustus’ reign they were tolerated, but persecution and unrest increased after his death.</a:t>
            </a:r>
          </a:p>
          <a:p>
            <a:r>
              <a:rPr lang="en-US" dirty="0" smtClean="0"/>
              <a:t>Jesus, born a Jew, preached throughout the empire before his death. </a:t>
            </a:r>
          </a:p>
          <a:p>
            <a:pPr lvl="1"/>
            <a:r>
              <a:rPr lang="en-US" dirty="0" smtClean="0"/>
              <a:t>Crucified due to breaking of Roman law (for Christian beliefs)</a:t>
            </a:r>
          </a:p>
          <a:p>
            <a:pPr lvl="1"/>
            <a:r>
              <a:rPr lang="en-US" dirty="0" smtClean="0"/>
              <a:t>Preaching of monotheism (one God)</a:t>
            </a:r>
          </a:p>
          <a:p>
            <a:pPr lvl="1"/>
            <a:r>
              <a:rPr lang="en-US" dirty="0" smtClean="0"/>
              <a:t>Christianity spread throughout the empire despite persecution (ranging from harassment to death) as people began to spread the story of Jesus overcoming death.</a:t>
            </a:r>
          </a:p>
          <a:p>
            <a:r>
              <a:rPr lang="en-US" dirty="0" smtClean="0"/>
              <a:t>Emperor Constantine adopted Christianity as his religion and legalized it in 312-313 AD.</a:t>
            </a:r>
          </a:p>
          <a:p>
            <a:r>
              <a:rPr lang="en-US" dirty="0" smtClean="0"/>
              <a:t>380 AD, Theodosius I made Christianity the official religion of the Roman Empire</a:t>
            </a:r>
          </a:p>
          <a:p>
            <a:pPr lvl="1"/>
            <a:endParaRPr lang="en-US" dirty="0"/>
          </a:p>
        </p:txBody>
      </p:sp>
    </p:spTree>
    <p:extLst>
      <p:ext uri="{BB962C8B-B14F-4D97-AF65-F5344CB8AC3E}">
        <p14:creationId xmlns:p14="http://schemas.microsoft.com/office/powerpoint/2010/main" xmlns="" val="2335551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8" y="-221577"/>
            <a:ext cx="9007522" cy="1336956"/>
          </a:xfrm>
        </p:spPr>
        <p:txBody>
          <a:bodyPr/>
          <a:lstStyle/>
          <a:p>
            <a:r>
              <a:rPr lang="en-US" dirty="0" smtClean="0"/>
              <a:t>Decline and Fall of the Romans</a:t>
            </a:r>
            <a:endParaRPr lang="en-US" dirty="0"/>
          </a:p>
        </p:txBody>
      </p:sp>
      <p:sp>
        <p:nvSpPr>
          <p:cNvPr id="3" name="Content Placeholder 2"/>
          <p:cNvSpPr>
            <a:spLocks noGrp="1"/>
          </p:cNvSpPr>
          <p:nvPr>
            <p:ph idx="1"/>
          </p:nvPr>
        </p:nvSpPr>
        <p:spPr>
          <a:xfrm>
            <a:off x="136478" y="1115379"/>
            <a:ext cx="9007522" cy="5747838"/>
          </a:xfrm>
        </p:spPr>
        <p:txBody>
          <a:bodyPr>
            <a:normAutofit fontScale="70000" lnSpcReduction="20000"/>
          </a:bodyPr>
          <a:lstStyle/>
          <a:p>
            <a:r>
              <a:rPr lang="en-US" dirty="0" smtClean="0"/>
              <a:t>Civil wars put strain on the military </a:t>
            </a:r>
          </a:p>
          <a:p>
            <a:pPr lvl="1"/>
            <a:r>
              <a:rPr lang="en-US" dirty="0" smtClean="0"/>
              <a:t>Left Rome open to invasions</a:t>
            </a:r>
          </a:p>
          <a:p>
            <a:r>
              <a:rPr lang="en-US" dirty="0" smtClean="0"/>
              <a:t>Plague (epidemic disease) affected the military and economy.</a:t>
            </a:r>
          </a:p>
          <a:p>
            <a:pPr lvl="1"/>
            <a:r>
              <a:rPr lang="en-US" dirty="0" smtClean="0"/>
              <a:t>Declines in trade led to economic collapse</a:t>
            </a:r>
          </a:p>
          <a:p>
            <a:r>
              <a:rPr lang="en-US" dirty="0" smtClean="0"/>
              <a:t>The Roman Empire split creating a tetrarch (government made up of four rulers) to combat the issues listed above.</a:t>
            </a:r>
          </a:p>
          <a:p>
            <a:pPr lvl="1"/>
            <a:r>
              <a:rPr lang="en-US" dirty="0" smtClean="0"/>
              <a:t>It didn’t really work….</a:t>
            </a:r>
          </a:p>
          <a:p>
            <a:r>
              <a:rPr lang="en-US" dirty="0" smtClean="0"/>
              <a:t>Constantine moved the capital of the empire from Rome to Byzantium in the eastern side of the empire.</a:t>
            </a:r>
          </a:p>
          <a:p>
            <a:pPr lvl="1"/>
            <a:r>
              <a:rPr lang="en-US" dirty="0" smtClean="0"/>
              <a:t>Diocletian and Constantine lead two separate empires.</a:t>
            </a:r>
          </a:p>
          <a:p>
            <a:pPr lvl="2"/>
            <a:r>
              <a:rPr lang="en-US" dirty="0" smtClean="0"/>
              <a:t>Diocletian—Roman Empire in the west (falls apart)</a:t>
            </a:r>
          </a:p>
          <a:p>
            <a:pPr lvl="2"/>
            <a:r>
              <a:rPr lang="en-US" dirty="0" smtClean="0"/>
              <a:t>Constantine—Byzantine Empire in the east (holds out for the time being)</a:t>
            </a:r>
          </a:p>
          <a:p>
            <a:r>
              <a:rPr lang="en-US" dirty="0" smtClean="0"/>
              <a:t>Theories about the fall of the western Roman Empire:</a:t>
            </a:r>
          </a:p>
          <a:p>
            <a:pPr lvl="1"/>
            <a:r>
              <a:rPr lang="en-US" dirty="0" smtClean="0"/>
              <a:t>Emphasis on Christianity weakened the military</a:t>
            </a:r>
          </a:p>
          <a:p>
            <a:pPr lvl="1"/>
            <a:r>
              <a:rPr lang="en-US" dirty="0" smtClean="0"/>
              <a:t>Roman values declined as non-Italians gained more power.</a:t>
            </a:r>
          </a:p>
          <a:p>
            <a:pPr lvl="1"/>
            <a:r>
              <a:rPr lang="en-US" dirty="0" smtClean="0"/>
              <a:t>Lead poisoning through aqueducts, pipers, and cups led to mental decline.</a:t>
            </a:r>
          </a:p>
          <a:p>
            <a:pPr lvl="1"/>
            <a:r>
              <a:rPr lang="en-US" dirty="0" smtClean="0"/>
              <a:t>Plague wiped out 10% of the population.</a:t>
            </a:r>
          </a:p>
          <a:p>
            <a:pPr lvl="1"/>
            <a:r>
              <a:rPr lang="en-US" dirty="0" smtClean="0"/>
              <a:t>Rome didn’t advance technologically due to slavery (while others did)</a:t>
            </a:r>
          </a:p>
          <a:p>
            <a:pPr lvl="1"/>
            <a:r>
              <a:rPr lang="en-US" dirty="0" smtClean="0"/>
              <a:t>Rome could not create a lasting political system.</a:t>
            </a:r>
            <a:endParaRPr lang="en-US" dirty="0"/>
          </a:p>
        </p:txBody>
      </p:sp>
    </p:spTree>
    <p:extLst>
      <p:ext uri="{BB962C8B-B14F-4D97-AF65-F5344CB8AC3E}">
        <p14:creationId xmlns:p14="http://schemas.microsoft.com/office/powerpoint/2010/main" xmlns="" val="2456541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Recap</a:t>
            </a:r>
            <a:endParaRPr lang="en-US" dirty="0"/>
          </a:p>
        </p:txBody>
      </p:sp>
      <p:sp>
        <p:nvSpPr>
          <p:cNvPr id="3" name="Content Placeholder 2"/>
          <p:cNvSpPr>
            <a:spLocks noGrp="1"/>
          </p:cNvSpPr>
          <p:nvPr>
            <p:ph idx="1"/>
          </p:nvPr>
        </p:nvSpPr>
        <p:spPr/>
        <p:txBody>
          <a:bodyPr>
            <a:normAutofit fontScale="92500"/>
          </a:bodyPr>
          <a:lstStyle/>
          <a:p>
            <a:r>
              <a:rPr lang="en-US" dirty="0" smtClean="0"/>
              <a:t>Romans controlled the Italian peninsula, but allowed some non-Romans citizenship.</a:t>
            </a:r>
          </a:p>
          <a:p>
            <a:r>
              <a:rPr lang="en-US" dirty="0" smtClean="0"/>
              <a:t>The Romans became the masters of the Mediterranean through conquest.</a:t>
            </a:r>
          </a:p>
          <a:p>
            <a:r>
              <a:rPr lang="en-US" dirty="0" smtClean="0"/>
              <a:t>A new religion-Christianity-spread throughout the empire, becoming the official religion.</a:t>
            </a:r>
          </a:p>
          <a:p>
            <a:r>
              <a:rPr lang="en-US" dirty="0" smtClean="0"/>
              <a:t>Outside threats, civil strife, and economic woes weakened Rome’s ability to hold the empire together.</a:t>
            </a:r>
          </a:p>
          <a:p>
            <a:r>
              <a:rPr lang="en-US" dirty="0" smtClean="0"/>
              <a:t>The Eastern Empire survived as the Byzantine Empire.</a:t>
            </a:r>
            <a:endParaRPr lang="en-US" dirty="0"/>
          </a:p>
        </p:txBody>
      </p:sp>
    </p:spTree>
    <p:extLst>
      <p:ext uri="{BB962C8B-B14F-4D97-AF65-F5344CB8AC3E}">
        <p14:creationId xmlns:p14="http://schemas.microsoft.com/office/powerpoint/2010/main" xmlns="" val="635531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Test Practice</a:t>
            </a:r>
            <a:endParaRPr lang="en-US" dirty="0"/>
          </a:p>
        </p:txBody>
      </p:sp>
      <p:sp>
        <p:nvSpPr>
          <p:cNvPr id="3" name="Content Placeholder 2"/>
          <p:cNvSpPr>
            <a:spLocks noGrp="1"/>
          </p:cNvSpPr>
          <p:nvPr>
            <p:ph idx="1"/>
          </p:nvPr>
        </p:nvSpPr>
        <p:spPr>
          <a:xfrm>
            <a:off x="109182" y="1600200"/>
            <a:ext cx="8898340" cy="5257799"/>
          </a:xfrm>
        </p:spPr>
        <p:txBody>
          <a:bodyPr>
            <a:normAutofit fontScale="70000" lnSpcReduction="20000"/>
          </a:bodyPr>
          <a:lstStyle/>
          <a:p>
            <a:pPr marL="457200" indent="-457200">
              <a:buAutoNum type="arabicPeriod"/>
            </a:pPr>
            <a:r>
              <a:rPr lang="en-US" dirty="0" smtClean="0"/>
              <a:t>Caesar, Crassus, and Pompey formed a powerful governmental coalition called a/an…</a:t>
            </a:r>
          </a:p>
          <a:p>
            <a:pPr marL="793750" lvl="1" indent="-457200">
              <a:buAutoNum type="alphaLcPeriod"/>
            </a:pPr>
            <a:r>
              <a:rPr lang="en-US" dirty="0" smtClean="0"/>
              <a:t>Triumvirate</a:t>
            </a:r>
          </a:p>
          <a:p>
            <a:pPr marL="793750" lvl="1" indent="-457200">
              <a:buAutoNum type="alphaLcPeriod"/>
            </a:pPr>
            <a:r>
              <a:rPr lang="en-US" dirty="0" smtClean="0"/>
              <a:t>Consul</a:t>
            </a:r>
          </a:p>
          <a:p>
            <a:pPr marL="793750" lvl="1" indent="-457200">
              <a:buAutoNum type="alphaLcPeriod"/>
            </a:pPr>
            <a:r>
              <a:rPr lang="en-US" dirty="0" smtClean="0"/>
              <a:t>Republic</a:t>
            </a:r>
          </a:p>
          <a:p>
            <a:pPr marL="793750" lvl="1" indent="-457200">
              <a:buAutoNum type="alphaLcPeriod"/>
            </a:pPr>
            <a:r>
              <a:rPr lang="en-US" dirty="0" err="1" smtClean="0"/>
              <a:t>Insulae</a:t>
            </a:r>
            <a:endParaRPr lang="en-US" dirty="0" smtClean="0"/>
          </a:p>
          <a:p>
            <a:pPr marL="457200" indent="-457200">
              <a:buAutoNum type="arabicPeriod"/>
            </a:pPr>
            <a:r>
              <a:rPr lang="en-US" dirty="0" smtClean="0"/>
              <a:t>A form of government in which the leader is not a monarch and certain citizens have the right to vote is called a/an…</a:t>
            </a:r>
          </a:p>
          <a:p>
            <a:pPr marL="793750" lvl="1" indent="-457200">
              <a:buAutoNum type="alphaLcPeriod"/>
            </a:pPr>
            <a:r>
              <a:rPr lang="en-US" dirty="0" smtClean="0"/>
              <a:t>Dictatorship</a:t>
            </a:r>
          </a:p>
          <a:p>
            <a:pPr marL="793750" lvl="1" indent="-457200">
              <a:buAutoNum type="alphaLcPeriod"/>
            </a:pPr>
            <a:r>
              <a:rPr lang="en-US" dirty="0" smtClean="0"/>
              <a:t>Monarchy</a:t>
            </a:r>
          </a:p>
          <a:p>
            <a:pPr marL="793750" lvl="1" indent="-457200">
              <a:buAutoNum type="alphaLcPeriod"/>
            </a:pPr>
            <a:r>
              <a:rPr lang="en-US" dirty="0" smtClean="0"/>
              <a:t>Empire</a:t>
            </a:r>
          </a:p>
          <a:p>
            <a:pPr marL="793750" lvl="1" indent="-457200">
              <a:buAutoNum type="alphaLcPeriod"/>
            </a:pPr>
            <a:r>
              <a:rPr lang="en-US" dirty="0" smtClean="0"/>
              <a:t>Republic</a:t>
            </a:r>
          </a:p>
          <a:p>
            <a:pPr marL="457200" indent="-457200">
              <a:buAutoNum type="arabicPeriod"/>
            </a:pPr>
            <a:r>
              <a:rPr lang="en-US" dirty="0" smtClean="0"/>
              <a:t>Who became the first Roman emperor known as Augustus (or the revered one)?</a:t>
            </a:r>
          </a:p>
          <a:p>
            <a:pPr marL="793750" lvl="1" indent="-457200">
              <a:buAutoNum type="alphaLcPeriod"/>
            </a:pPr>
            <a:r>
              <a:rPr lang="en-US" dirty="0" smtClean="0"/>
              <a:t>Crassus</a:t>
            </a:r>
          </a:p>
          <a:p>
            <a:pPr marL="793750" lvl="1" indent="-457200">
              <a:buAutoNum type="alphaLcPeriod"/>
            </a:pPr>
            <a:r>
              <a:rPr lang="en-US" dirty="0" smtClean="0"/>
              <a:t>Caesar</a:t>
            </a:r>
          </a:p>
          <a:p>
            <a:pPr marL="793750" lvl="1" indent="-457200">
              <a:buAutoNum type="alphaLcPeriod"/>
            </a:pPr>
            <a:r>
              <a:rPr lang="en-US" dirty="0" smtClean="0"/>
              <a:t>Antony</a:t>
            </a:r>
          </a:p>
          <a:p>
            <a:pPr marL="793750" lvl="1" indent="-457200">
              <a:buAutoNum type="alphaLcPeriod"/>
            </a:pPr>
            <a:r>
              <a:rPr lang="en-US" dirty="0" smtClean="0"/>
              <a:t>Octavian</a:t>
            </a:r>
          </a:p>
        </p:txBody>
      </p:sp>
    </p:spTree>
    <p:extLst>
      <p:ext uri="{BB962C8B-B14F-4D97-AF65-F5344CB8AC3E}">
        <p14:creationId xmlns:p14="http://schemas.microsoft.com/office/powerpoint/2010/main" xmlns="" val="2686426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0124" y="107576"/>
            <a:ext cx="8748215" cy="6552531"/>
          </a:xfrm>
        </p:spPr>
        <p:txBody>
          <a:bodyPr>
            <a:normAutofit fontScale="92500" lnSpcReduction="10000"/>
          </a:bodyPr>
          <a:lstStyle/>
          <a:p>
            <a:pPr marL="457200" indent="-457200">
              <a:buAutoNum type="arabicPeriod" startAt="4"/>
            </a:pPr>
            <a:r>
              <a:rPr lang="en-US" dirty="0" smtClean="0"/>
              <a:t>The </a:t>
            </a:r>
            <a:r>
              <a:rPr lang="en-US" dirty="0" err="1" smtClean="0"/>
              <a:t>Pax</a:t>
            </a:r>
            <a:r>
              <a:rPr lang="en-US" dirty="0" smtClean="0"/>
              <a:t> </a:t>
            </a:r>
            <a:r>
              <a:rPr lang="en-US" dirty="0" err="1" smtClean="0"/>
              <a:t>Romana</a:t>
            </a:r>
            <a:r>
              <a:rPr lang="en-US" dirty="0" smtClean="0"/>
              <a:t> is a time in Rome known for…</a:t>
            </a:r>
          </a:p>
          <a:p>
            <a:pPr marL="793750" lvl="1" indent="-457200">
              <a:buAutoNum type="alphaLcPeriod"/>
            </a:pPr>
            <a:r>
              <a:rPr lang="en-US" dirty="0" smtClean="0"/>
              <a:t>Peace</a:t>
            </a:r>
          </a:p>
          <a:p>
            <a:pPr marL="793750" lvl="1" indent="-457200">
              <a:buAutoNum type="alphaLcPeriod"/>
            </a:pPr>
            <a:r>
              <a:rPr lang="en-US" dirty="0" smtClean="0"/>
              <a:t>War</a:t>
            </a:r>
          </a:p>
          <a:p>
            <a:pPr marL="793750" lvl="1" indent="-457200">
              <a:buAutoNum type="alphaLcPeriod"/>
            </a:pPr>
            <a:r>
              <a:rPr lang="en-US" dirty="0" smtClean="0"/>
              <a:t>Creativity</a:t>
            </a:r>
          </a:p>
          <a:p>
            <a:pPr marL="793750" lvl="1" indent="-457200">
              <a:buAutoNum type="alphaLcPeriod"/>
            </a:pPr>
            <a:r>
              <a:rPr lang="en-US" dirty="0" smtClean="0"/>
              <a:t>Oppression</a:t>
            </a:r>
          </a:p>
          <a:p>
            <a:pPr marL="457200" indent="-457200">
              <a:buAutoNum type="arabicPeriod" startAt="4"/>
            </a:pPr>
            <a:r>
              <a:rPr lang="en-US" dirty="0" smtClean="0"/>
              <a:t>Which culture greatly influenced Roman art and architecture?</a:t>
            </a:r>
          </a:p>
          <a:p>
            <a:pPr marL="793750" lvl="1" indent="-457200">
              <a:buAutoNum type="alphaLcPeriod"/>
            </a:pPr>
            <a:r>
              <a:rPr lang="en-US" dirty="0" smtClean="0"/>
              <a:t>American</a:t>
            </a:r>
          </a:p>
          <a:p>
            <a:pPr marL="793750" lvl="1" indent="-457200">
              <a:buAutoNum type="alphaLcPeriod"/>
            </a:pPr>
            <a:r>
              <a:rPr lang="en-US" dirty="0" smtClean="0"/>
              <a:t>Persian</a:t>
            </a:r>
          </a:p>
          <a:p>
            <a:pPr marL="793750" lvl="1" indent="-457200">
              <a:buAutoNum type="alphaLcPeriod"/>
            </a:pPr>
            <a:r>
              <a:rPr lang="en-US" dirty="0" smtClean="0"/>
              <a:t>Egyptian </a:t>
            </a:r>
          </a:p>
          <a:p>
            <a:pPr marL="793750" lvl="1" indent="-457200">
              <a:buAutoNum type="alphaLcPeriod"/>
            </a:pPr>
            <a:r>
              <a:rPr lang="en-US" dirty="0" smtClean="0"/>
              <a:t>Greek</a:t>
            </a:r>
          </a:p>
          <a:p>
            <a:pPr marL="457200" indent="-457200">
              <a:buAutoNum type="arabicPeriod" startAt="4"/>
            </a:pPr>
            <a:r>
              <a:rPr lang="en-US" dirty="0" smtClean="0"/>
              <a:t>What was one of the lasting contributions of the Roman Empire?</a:t>
            </a:r>
          </a:p>
          <a:p>
            <a:pPr marL="793750" lvl="1" indent="-457200">
              <a:buAutoNum type="alphaLcPeriod"/>
            </a:pPr>
            <a:r>
              <a:rPr lang="en-US" dirty="0" smtClean="0"/>
              <a:t>The idea of the Triumvirate</a:t>
            </a:r>
          </a:p>
          <a:p>
            <a:pPr marL="793750" lvl="1" indent="-457200">
              <a:buAutoNum type="alphaLcPeriod"/>
            </a:pPr>
            <a:r>
              <a:rPr lang="en-US" dirty="0" smtClean="0"/>
              <a:t>The Christian Church</a:t>
            </a:r>
          </a:p>
          <a:p>
            <a:pPr marL="793750" lvl="1" indent="-457200">
              <a:buAutoNum type="alphaLcPeriod"/>
            </a:pPr>
            <a:r>
              <a:rPr lang="en-US" dirty="0" smtClean="0"/>
              <a:t>The gladiatorial shows</a:t>
            </a:r>
          </a:p>
          <a:p>
            <a:pPr marL="793750" lvl="1" indent="-457200">
              <a:buAutoNum type="alphaLcPeriod"/>
            </a:pPr>
            <a:r>
              <a:rPr lang="en-US" dirty="0" err="1" smtClean="0"/>
              <a:t>Pax</a:t>
            </a:r>
            <a:r>
              <a:rPr lang="en-US" dirty="0" smtClean="0"/>
              <a:t> </a:t>
            </a:r>
            <a:r>
              <a:rPr lang="en-US" dirty="0" err="1" smtClean="0"/>
              <a:t>Romana</a:t>
            </a:r>
            <a:endParaRPr lang="en-US" dirty="0"/>
          </a:p>
        </p:txBody>
      </p:sp>
    </p:spTree>
    <p:extLst>
      <p:ext uri="{BB962C8B-B14F-4D97-AF65-F5344CB8AC3E}">
        <p14:creationId xmlns:p14="http://schemas.microsoft.com/office/powerpoint/2010/main" xmlns="" val="388830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Neolithic Revolution/Neolithic Age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Major turning point in human history=development of farming</a:t>
            </a:r>
          </a:p>
          <a:p>
            <a:pPr lvl="1"/>
            <a:r>
              <a:rPr lang="en-US" dirty="0" smtClean="0"/>
              <a:t>Shift from hunting and gathering to growing their own food</a:t>
            </a:r>
          </a:p>
          <a:p>
            <a:r>
              <a:rPr lang="en-US" dirty="0" smtClean="0"/>
              <a:t>Occurred from 8000 to 4000 BC at different places around the world</a:t>
            </a:r>
          </a:p>
          <a:p>
            <a:r>
              <a:rPr lang="en-US" dirty="0" smtClean="0"/>
              <a:t>Major Impacts:</a:t>
            </a:r>
          </a:p>
          <a:p>
            <a:pPr lvl="1"/>
            <a:r>
              <a:rPr lang="en-US" dirty="0" smtClean="0"/>
              <a:t>Domestication of animals</a:t>
            </a:r>
          </a:p>
          <a:p>
            <a:pPr lvl="1"/>
            <a:r>
              <a:rPr lang="en-US" dirty="0" smtClean="0"/>
              <a:t>People began to settle into permanent villages/towns</a:t>
            </a:r>
          </a:p>
          <a:p>
            <a:pPr lvl="1"/>
            <a:r>
              <a:rPr lang="en-US" dirty="0" smtClean="0"/>
              <a:t>Separations of labor</a:t>
            </a:r>
          </a:p>
          <a:p>
            <a:pPr lvl="2"/>
            <a:r>
              <a:rPr lang="en-US" dirty="0" smtClean="0"/>
              <a:t>Artisans—skilled laborers who made tools</a:t>
            </a:r>
          </a:p>
          <a:p>
            <a:pPr lvl="2"/>
            <a:r>
              <a:rPr lang="en-US" dirty="0" smtClean="0"/>
              <a:t>Trade began (merchants)</a:t>
            </a:r>
          </a:p>
          <a:p>
            <a:pPr lvl="1"/>
            <a:r>
              <a:rPr lang="en-US" dirty="0" smtClean="0"/>
              <a:t> Use of new metals (bronze then iron)</a:t>
            </a:r>
          </a:p>
          <a:p>
            <a:r>
              <a:rPr lang="en-US" dirty="0" smtClean="0"/>
              <a:t>Emergence of civilizations (complex culture in which large numbers of human beings share common elements such as government, religion, writing, art, etc.)</a:t>
            </a:r>
          </a:p>
        </p:txBody>
      </p:sp>
    </p:spTree>
    <p:extLst>
      <p:ext uri="{BB962C8B-B14F-4D97-AF65-F5344CB8AC3E}">
        <p14:creationId xmlns:p14="http://schemas.microsoft.com/office/powerpoint/2010/main" xmlns="" val="25070802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8364" y="232012"/>
            <a:ext cx="8816454" cy="6441743"/>
          </a:xfrm>
        </p:spPr>
        <p:txBody>
          <a:bodyPr>
            <a:normAutofit fontScale="77500" lnSpcReduction="20000"/>
          </a:bodyPr>
          <a:lstStyle/>
          <a:p>
            <a:pPr marL="457200" indent="-457200">
              <a:buAutoNum type="arabicPeriod" startAt="7"/>
            </a:pPr>
            <a:r>
              <a:rPr lang="en-US" dirty="0" smtClean="0"/>
              <a:t>Which Roman emperor is credited with helping spread Christianity?</a:t>
            </a:r>
          </a:p>
          <a:p>
            <a:pPr marL="793750" lvl="1" indent="-457200">
              <a:buAutoNum type="alphaLcPeriod"/>
            </a:pPr>
            <a:r>
              <a:rPr lang="en-US" dirty="0" smtClean="0"/>
              <a:t>Crassus</a:t>
            </a:r>
          </a:p>
          <a:p>
            <a:pPr marL="793750" lvl="1" indent="-457200">
              <a:buAutoNum type="alphaLcPeriod"/>
            </a:pPr>
            <a:r>
              <a:rPr lang="en-US" dirty="0" smtClean="0"/>
              <a:t>Constantine</a:t>
            </a:r>
          </a:p>
          <a:p>
            <a:pPr marL="793750" lvl="1" indent="-457200">
              <a:buAutoNum type="alphaLcPeriod"/>
            </a:pPr>
            <a:r>
              <a:rPr lang="en-US" dirty="0" smtClean="0"/>
              <a:t>Antony</a:t>
            </a:r>
          </a:p>
          <a:p>
            <a:pPr marL="793750" lvl="1" indent="-457200">
              <a:buAutoNum type="alphaLcPeriod"/>
            </a:pPr>
            <a:r>
              <a:rPr lang="en-US" dirty="0" smtClean="0"/>
              <a:t>Octavian</a:t>
            </a:r>
          </a:p>
          <a:p>
            <a:pPr marL="457200" indent="-457200">
              <a:buAutoNum type="arabicPeriod" startAt="7"/>
            </a:pPr>
            <a:r>
              <a:rPr lang="en-US" dirty="0" smtClean="0"/>
              <a:t>What religion did Jesus follow during his lifetime?</a:t>
            </a:r>
          </a:p>
          <a:p>
            <a:pPr marL="793750" lvl="1" indent="-457200">
              <a:buAutoNum type="alphaLcPeriod"/>
            </a:pPr>
            <a:r>
              <a:rPr lang="en-US" dirty="0" smtClean="0"/>
              <a:t>Judaism</a:t>
            </a:r>
          </a:p>
          <a:p>
            <a:pPr marL="793750" lvl="1" indent="-457200">
              <a:buAutoNum type="alphaLcPeriod"/>
            </a:pPr>
            <a:r>
              <a:rPr lang="en-US" dirty="0" smtClean="0"/>
              <a:t>Christianity</a:t>
            </a:r>
          </a:p>
          <a:p>
            <a:pPr marL="793750" lvl="1" indent="-457200">
              <a:buAutoNum type="alphaLcPeriod"/>
            </a:pPr>
            <a:r>
              <a:rPr lang="en-US" dirty="0" smtClean="0"/>
              <a:t>Roman State Religion</a:t>
            </a:r>
          </a:p>
          <a:p>
            <a:pPr marL="793750" lvl="1" indent="-457200">
              <a:buAutoNum type="alphaLcPeriod"/>
            </a:pPr>
            <a:r>
              <a:rPr lang="en-US" dirty="0" smtClean="0"/>
              <a:t>Zoroastrianism</a:t>
            </a:r>
          </a:p>
          <a:p>
            <a:pPr marL="457200" indent="-457200">
              <a:buAutoNum type="arabicPeriod" startAt="7"/>
            </a:pPr>
            <a:r>
              <a:rPr lang="en-US" dirty="0" smtClean="0"/>
              <a:t>Romans were the first to use which building material?</a:t>
            </a:r>
          </a:p>
          <a:p>
            <a:pPr marL="793750" lvl="1" indent="-457200">
              <a:buAutoNum type="alphaLcPeriod"/>
            </a:pPr>
            <a:r>
              <a:rPr lang="en-US" dirty="0" smtClean="0"/>
              <a:t>Wood</a:t>
            </a:r>
          </a:p>
          <a:p>
            <a:pPr marL="793750" lvl="1" indent="-457200">
              <a:buAutoNum type="alphaLcPeriod"/>
            </a:pPr>
            <a:r>
              <a:rPr lang="en-US" dirty="0" smtClean="0"/>
              <a:t>Concrete</a:t>
            </a:r>
          </a:p>
          <a:p>
            <a:pPr marL="793750" lvl="1" indent="-457200">
              <a:buAutoNum type="alphaLcPeriod"/>
            </a:pPr>
            <a:r>
              <a:rPr lang="en-US" dirty="0" smtClean="0"/>
              <a:t>Mud</a:t>
            </a:r>
          </a:p>
          <a:p>
            <a:pPr marL="793750" lvl="1" indent="-457200">
              <a:buAutoNum type="alphaLcPeriod"/>
            </a:pPr>
            <a:r>
              <a:rPr lang="en-US" dirty="0" smtClean="0"/>
              <a:t>Stone</a:t>
            </a:r>
          </a:p>
          <a:p>
            <a:pPr marL="457200" indent="-457200">
              <a:buAutoNum type="arabicPeriod" startAt="7"/>
            </a:pPr>
            <a:r>
              <a:rPr lang="en-US" dirty="0" smtClean="0"/>
              <a:t>Roman law was first codified in the…</a:t>
            </a:r>
          </a:p>
          <a:p>
            <a:pPr marL="793750" lvl="1" indent="-457200">
              <a:buAutoNum type="alphaLcPeriod"/>
            </a:pPr>
            <a:r>
              <a:rPr lang="en-US" dirty="0" smtClean="0"/>
              <a:t>Law of Nations</a:t>
            </a:r>
          </a:p>
          <a:p>
            <a:pPr marL="793750" lvl="1" indent="-457200">
              <a:buAutoNum type="alphaLcPeriod"/>
            </a:pPr>
            <a:r>
              <a:rPr lang="en-US" dirty="0" smtClean="0"/>
              <a:t>Justinian Code</a:t>
            </a:r>
          </a:p>
          <a:p>
            <a:pPr marL="793750" lvl="1" indent="-457200">
              <a:buAutoNum type="alphaLcPeriod"/>
            </a:pPr>
            <a:r>
              <a:rPr lang="en-US" dirty="0" smtClean="0"/>
              <a:t>Hammurabi’s Code</a:t>
            </a:r>
          </a:p>
          <a:p>
            <a:pPr marL="793750" lvl="1" indent="-457200">
              <a:buAutoNum type="alphaLcPeriod"/>
            </a:pPr>
            <a:r>
              <a:rPr lang="en-US" dirty="0" smtClean="0"/>
              <a:t>12 Tables</a:t>
            </a:r>
          </a:p>
        </p:txBody>
      </p:sp>
    </p:spTree>
    <p:extLst>
      <p:ext uri="{BB962C8B-B14F-4D97-AF65-F5344CB8AC3E}">
        <p14:creationId xmlns:p14="http://schemas.microsoft.com/office/powerpoint/2010/main" xmlns="" val="29808496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57200" indent="-457200">
              <a:buAutoNum type="arabicPeriod" startAt="11"/>
            </a:pPr>
            <a:r>
              <a:rPr lang="en-US" dirty="0" smtClean="0"/>
              <a:t>Constantine brought a significant change to the Roman Empire by…</a:t>
            </a:r>
          </a:p>
          <a:p>
            <a:pPr marL="793750" lvl="1" indent="-457200">
              <a:buAutoNum type="alphaLcPeriod"/>
            </a:pPr>
            <a:r>
              <a:rPr lang="en-US" dirty="0" smtClean="0"/>
              <a:t>Banning monotheism</a:t>
            </a:r>
          </a:p>
          <a:p>
            <a:pPr marL="793750" lvl="1" indent="-457200">
              <a:buAutoNum type="alphaLcPeriod"/>
            </a:pPr>
            <a:r>
              <a:rPr lang="en-US" dirty="0" smtClean="0"/>
              <a:t>Writing a constitution</a:t>
            </a:r>
          </a:p>
          <a:p>
            <a:pPr marL="793750" lvl="1" indent="-457200">
              <a:buAutoNum type="alphaLcPeriod"/>
            </a:pPr>
            <a:r>
              <a:rPr lang="en-US" dirty="0" smtClean="0"/>
              <a:t>Moving the capital</a:t>
            </a:r>
          </a:p>
          <a:p>
            <a:pPr marL="793750" lvl="1" indent="-457200">
              <a:buAutoNum type="alphaLcPeriod"/>
            </a:pPr>
            <a:r>
              <a:rPr lang="en-US" dirty="0" smtClean="0"/>
              <a:t>Abolishing slavery</a:t>
            </a:r>
          </a:p>
          <a:p>
            <a:pPr marL="457200" indent="-457200">
              <a:buAutoNum type="arabicPeriod" startAt="11"/>
            </a:pPr>
            <a:r>
              <a:rPr lang="en-US" dirty="0" smtClean="0"/>
              <a:t>What common belief is shared by Judaism and Christianity?</a:t>
            </a:r>
          </a:p>
          <a:p>
            <a:pPr marL="793750" lvl="1" indent="-457200">
              <a:buAutoNum type="alphaLcPeriod"/>
            </a:pPr>
            <a:r>
              <a:rPr lang="en-US" dirty="0" smtClean="0"/>
              <a:t>Reincarnation</a:t>
            </a:r>
          </a:p>
          <a:p>
            <a:pPr marL="793750" lvl="1" indent="-457200">
              <a:buAutoNum type="alphaLcPeriod"/>
            </a:pPr>
            <a:r>
              <a:rPr lang="en-US" dirty="0" smtClean="0"/>
              <a:t>Monotheism</a:t>
            </a:r>
          </a:p>
          <a:p>
            <a:pPr marL="793750" lvl="1" indent="-457200">
              <a:buAutoNum type="alphaLcPeriod"/>
            </a:pPr>
            <a:r>
              <a:rPr lang="en-US" dirty="0" smtClean="0"/>
              <a:t>Karma</a:t>
            </a:r>
          </a:p>
          <a:p>
            <a:pPr marL="793750" lvl="1" indent="-457200">
              <a:buAutoNum type="alphaLcPeriod"/>
            </a:pPr>
            <a:r>
              <a:rPr lang="en-US" dirty="0" smtClean="0"/>
              <a:t>Animism</a:t>
            </a:r>
          </a:p>
          <a:p>
            <a:pPr marL="336550" lvl="1" indent="0">
              <a:buNone/>
            </a:pPr>
            <a:endParaRPr lang="en-US" dirty="0"/>
          </a:p>
        </p:txBody>
      </p:sp>
    </p:spTree>
    <p:extLst>
      <p:ext uri="{BB962C8B-B14F-4D97-AF65-F5344CB8AC3E}">
        <p14:creationId xmlns:p14="http://schemas.microsoft.com/office/powerpoint/2010/main" xmlns="" val="12675714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336956"/>
          </a:xfrm>
        </p:spPr>
        <p:txBody>
          <a:bodyPr/>
          <a:lstStyle/>
          <a:p>
            <a:r>
              <a:rPr lang="en-US" dirty="0" smtClean="0"/>
              <a:t>Answers</a:t>
            </a:r>
            <a:endParaRPr lang="en-US" dirty="0"/>
          </a:p>
        </p:txBody>
      </p:sp>
      <p:sp>
        <p:nvSpPr>
          <p:cNvPr id="5" name="Content Placeholder 4"/>
          <p:cNvSpPr>
            <a:spLocks noGrp="1"/>
          </p:cNvSpPr>
          <p:nvPr>
            <p:ph sz="half" idx="1"/>
          </p:nvPr>
        </p:nvSpPr>
        <p:spPr>
          <a:xfrm>
            <a:off x="549275" y="1444532"/>
            <a:ext cx="4432158" cy="5147337"/>
          </a:xfrm>
        </p:spPr>
        <p:txBody>
          <a:bodyPr>
            <a:normAutofit/>
          </a:bodyPr>
          <a:lstStyle/>
          <a:p>
            <a:pPr marL="457200" indent="-457200">
              <a:buAutoNum type="arabicPeriod"/>
            </a:pPr>
            <a:r>
              <a:rPr lang="en-US" dirty="0" smtClean="0"/>
              <a:t>A</a:t>
            </a:r>
          </a:p>
          <a:p>
            <a:pPr marL="457200" indent="-457200">
              <a:buAutoNum type="arabicPeriod"/>
            </a:pPr>
            <a:r>
              <a:rPr lang="en-US" dirty="0" smtClean="0"/>
              <a:t>D</a:t>
            </a:r>
          </a:p>
          <a:p>
            <a:pPr marL="457200" indent="-457200">
              <a:buAutoNum type="arabicPeriod"/>
            </a:pPr>
            <a:r>
              <a:rPr lang="en-US" dirty="0" smtClean="0"/>
              <a:t>D</a:t>
            </a:r>
          </a:p>
          <a:p>
            <a:pPr marL="457200" indent="-457200">
              <a:buAutoNum type="arabicPeriod"/>
            </a:pPr>
            <a:r>
              <a:rPr lang="en-US" dirty="0" smtClean="0"/>
              <a:t>A</a:t>
            </a:r>
          </a:p>
          <a:p>
            <a:pPr marL="457200" indent="-457200">
              <a:buAutoNum type="arabicPeriod"/>
            </a:pPr>
            <a:r>
              <a:rPr lang="en-US" dirty="0" smtClean="0"/>
              <a:t>D</a:t>
            </a:r>
          </a:p>
          <a:p>
            <a:pPr marL="457200" indent="-457200">
              <a:buAutoNum type="arabicPeriod"/>
            </a:pPr>
            <a:r>
              <a:rPr lang="en-US" dirty="0" smtClean="0"/>
              <a:t>B</a:t>
            </a:r>
          </a:p>
        </p:txBody>
      </p:sp>
      <p:sp>
        <p:nvSpPr>
          <p:cNvPr id="6" name="Content Placeholder 5"/>
          <p:cNvSpPr>
            <a:spLocks noGrp="1"/>
          </p:cNvSpPr>
          <p:nvPr>
            <p:ph sz="half" idx="2"/>
          </p:nvPr>
        </p:nvSpPr>
        <p:spPr/>
        <p:txBody>
          <a:bodyPr>
            <a:normAutofit/>
          </a:bodyPr>
          <a:lstStyle/>
          <a:p>
            <a:pPr marL="0" indent="0">
              <a:buNone/>
            </a:pPr>
            <a:r>
              <a:rPr lang="en-US" dirty="0" smtClean="0"/>
              <a:t>You should </a:t>
            </a:r>
            <a:r>
              <a:rPr lang="en-US" dirty="0"/>
              <a:t>have gotten </a:t>
            </a:r>
            <a:r>
              <a:rPr lang="en-US" dirty="0" smtClean="0"/>
              <a:t>10 </a:t>
            </a:r>
            <a:r>
              <a:rPr lang="en-US" dirty="0"/>
              <a:t>correct to make an 85%  mastery score on this assessment.</a:t>
            </a:r>
          </a:p>
          <a:p>
            <a:pPr marL="0" indent="0">
              <a:buNone/>
            </a:pPr>
            <a:endParaRPr lang="en-US" dirty="0" smtClean="0"/>
          </a:p>
          <a:p>
            <a:pPr marL="0" indent="0">
              <a:buNone/>
            </a:pPr>
            <a:r>
              <a:rPr lang="en-US" dirty="0" smtClean="0"/>
              <a:t>If </a:t>
            </a:r>
            <a:r>
              <a:rPr lang="en-US" dirty="0"/>
              <a:t>you didn’t, you need to review this topic!</a:t>
            </a:r>
          </a:p>
          <a:p>
            <a:pPr marL="0" indent="0">
              <a:buNone/>
            </a:pPr>
            <a:endParaRPr lang="en-US" dirty="0" smtClean="0"/>
          </a:p>
          <a:p>
            <a:pPr marL="0" indent="0">
              <a:buNone/>
            </a:pPr>
            <a:r>
              <a:rPr lang="en-US" dirty="0" smtClean="0"/>
              <a:t>Rome and Christianity </a:t>
            </a:r>
            <a:r>
              <a:rPr lang="en-US" dirty="0"/>
              <a:t>(Chapter 5</a:t>
            </a:r>
            <a:r>
              <a:rPr lang="en-US" dirty="0" smtClean="0"/>
              <a:t> </a:t>
            </a:r>
            <a:r>
              <a:rPr lang="en-US" dirty="0"/>
              <a:t>in blue textbook)</a:t>
            </a:r>
          </a:p>
          <a:p>
            <a:pPr marL="0" indent="0">
              <a:buNone/>
            </a:pPr>
            <a:endParaRPr lang="en-US" dirty="0" smtClean="0"/>
          </a:p>
        </p:txBody>
      </p:sp>
      <p:sp>
        <p:nvSpPr>
          <p:cNvPr id="7" name="Rectangle 6"/>
          <p:cNvSpPr/>
          <p:nvPr/>
        </p:nvSpPr>
        <p:spPr>
          <a:xfrm>
            <a:off x="1774209" y="1444532"/>
            <a:ext cx="5083791" cy="3046988"/>
          </a:xfrm>
          <a:prstGeom prst="rect">
            <a:avLst/>
          </a:prstGeom>
        </p:spPr>
        <p:txBody>
          <a:bodyPr wrap="square">
            <a:spAutoFit/>
          </a:bodyPr>
          <a:lstStyle/>
          <a:p>
            <a:pPr marL="457200" indent="-457200">
              <a:buFont typeface="+mj-lt"/>
              <a:buAutoNum type="arabicPeriod" startAt="7"/>
            </a:pPr>
            <a:r>
              <a:rPr lang="en-US" sz="3200" dirty="0"/>
              <a:t>B</a:t>
            </a:r>
          </a:p>
          <a:p>
            <a:pPr marL="457200" indent="-457200">
              <a:buFont typeface="+mj-lt"/>
              <a:buAutoNum type="arabicPeriod" startAt="7"/>
            </a:pPr>
            <a:r>
              <a:rPr lang="en-US" sz="3200" dirty="0"/>
              <a:t>A</a:t>
            </a:r>
          </a:p>
          <a:p>
            <a:pPr marL="457200" indent="-457200">
              <a:buFont typeface="+mj-lt"/>
              <a:buAutoNum type="arabicPeriod" startAt="7"/>
            </a:pPr>
            <a:r>
              <a:rPr lang="en-US" sz="3200" dirty="0"/>
              <a:t>B</a:t>
            </a:r>
          </a:p>
          <a:p>
            <a:pPr marL="457200" indent="-457200">
              <a:buFont typeface="+mj-lt"/>
              <a:buAutoNum type="arabicPeriod" startAt="7"/>
            </a:pPr>
            <a:r>
              <a:rPr lang="en-US" sz="3200" dirty="0"/>
              <a:t>D</a:t>
            </a:r>
          </a:p>
          <a:p>
            <a:pPr marL="457200" indent="-457200">
              <a:buFont typeface="+mj-lt"/>
              <a:buAutoNum type="arabicPeriod" startAt="7"/>
            </a:pPr>
            <a:r>
              <a:rPr lang="en-US" sz="3200" dirty="0"/>
              <a:t>C</a:t>
            </a:r>
          </a:p>
          <a:p>
            <a:pPr marL="457200" indent="-457200">
              <a:buFont typeface="+mj-lt"/>
              <a:buAutoNum type="arabicPeriod" startAt="7"/>
            </a:pPr>
            <a:r>
              <a:rPr lang="en-US" sz="3200" dirty="0"/>
              <a:t>B</a:t>
            </a:r>
          </a:p>
        </p:txBody>
      </p:sp>
    </p:spTree>
    <p:extLst>
      <p:ext uri="{BB962C8B-B14F-4D97-AF65-F5344CB8AC3E}">
        <p14:creationId xmlns:p14="http://schemas.microsoft.com/office/powerpoint/2010/main" xmlns="" val="3722262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Types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Anarchy:  absence of any governmental authority leading to disorder and/or confusion</a:t>
            </a:r>
          </a:p>
          <a:p>
            <a:r>
              <a:rPr lang="en-US" dirty="0" smtClean="0"/>
              <a:t>Communism:  system of government in which the government plans and controls the economy and a single party hold power; strives to make everyone equal</a:t>
            </a:r>
          </a:p>
          <a:p>
            <a:r>
              <a:rPr lang="en-US" dirty="0" smtClean="0"/>
              <a:t>Democracy: the people hold the power to rule; the people meet to make decisions</a:t>
            </a:r>
          </a:p>
          <a:p>
            <a:r>
              <a:rPr lang="en-US" dirty="0" smtClean="0"/>
              <a:t>Dictatorship:  one person holds power (dictator); usually this person is backed by military</a:t>
            </a:r>
          </a:p>
          <a:p>
            <a:r>
              <a:rPr lang="en-US" dirty="0" smtClean="0"/>
              <a:t>Monarchy:  government controlled by one</a:t>
            </a:r>
          </a:p>
          <a:p>
            <a:r>
              <a:rPr lang="en-US" dirty="0" smtClean="0"/>
              <a:t>Oligarchy:  power held by a small group of people; usually leaders in an oligarchy are from an elite class</a:t>
            </a:r>
          </a:p>
          <a:p>
            <a:r>
              <a:rPr lang="en-US" dirty="0" smtClean="0"/>
              <a:t>Republic:  citizens rule through elected representatives</a:t>
            </a:r>
          </a:p>
          <a:p>
            <a:r>
              <a:rPr lang="en-US" dirty="0" smtClean="0"/>
              <a:t>Theocracy:  society ruled by religious leaders</a:t>
            </a:r>
            <a:endParaRPr lang="en-US" dirty="0"/>
          </a:p>
        </p:txBody>
      </p:sp>
    </p:spTree>
    <p:extLst>
      <p:ext uri="{BB962C8B-B14F-4D97-AF65-F5344CB8AC3E}">
        <p14:creationId xmlns:p14="http://schemas.microsoft.com/office/powerpoint/2010/main" xmlns="" val="670983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2608" y="107576"/>
            <a:ext cx="8318943" cy="6821534"/>
          </a:xfrm>
        </p:spPr>
      </p:pic>
    </p:spTree>
    <p:extLst>
      <p:ext uri="{BB962C8B-B14F-4D97-AF65-F5344CB8AC3E}">
        <p14:creationId xmlns:p14="http://schemas.microsoft.com/office/powerpoint/2010/main" xmlns="" val="4210914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1050878" y="-59134"/>
            <a:ext cx="6354704" cy="6917134"/>
          </a:xfrm>
        </p:spPr>
      </p:pic>
    </p:spTree>
    <p:extLst>
      <p:ext uri="{BB962C8B-B14F-4D97-AF65-F5344CB8AC3E}">
        <p14:creationId xmlns:p14="http://schemas.microsoft.com/office/powerpoint/2010/main" xmlns="" val="920571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9970"/>
            <a:ext cx="8042276" cy="1336956"/>
          </a:xfrm>
        </p:spPr>
        <p:txBody>
          <a:bodyPr/>
          <a:lstStyle/>
          <a:p>
            <a:r>
              <a:rPr lang="en-US" dirty="0" smtClean="0"/>
              <a:t>Economic Types and Terms</a:t>
            </a:r>
            <a:endParaRPr lang="en-US" dirty="0"/>
          </a:p>
        </p:txBody>
      </p:sp>
      <p:sp>
        <p:nvSpPr>
          <p:cNvPr id="3" name="Content Placeholder 2"/>
          <p:cNvSpPr>
            <a:spLocks noGrp="1"/>
          </p:cNvSpPr>
          <p:nvPr>
            <p:ph idx="1"/>
          </p:nvPr>
        </p:nvSpPr>
        <p:spPr>
          <a:xfrm>
            <a:off x="0" y="1228300"/>
            <a:ext cx="8925636" cy="5629700"/>
          </a:xfrm>
        </p:spPr>
        <p:txBody>
          <a:bodyPr>
            <a:normAutofit fontScale="62500" lnSpcReduction="20000"/>
          </a:bodyPr>
          <a:lstStyle/>
          <a:p>
            <a:r>
              <a:rPr lang="en-US" dirty="0" smtClean="0"/>
              <a:t>Economic:  relating to production, distribution, and consumption of goods and services (can be how an area makes money, resources available, etc.)</a:t>
            </a:r>
          </a:p>
          <a:p>
            <a:pPr marL="0" indent="0">
              <a:buNone/>
            </a:pPr>
            <a:endParaRPr lang="en-US" dirty="0" smtClean="0"/>
          </a:p>
          <a:p>
            <a:pPr lvl="1"/>
            <a:r>
              <a:rPr lang="en-US" dirty="0" smtClean="0"/>
              <a:t>Agricultural society: economy largely based on farming </a:t>
            </a:r>
          </a:p>
          <a:p>
            <a:pPr lvl="2"/>
            <a:r>
              <a:rPr lang="en-US" dirty="0" smtClean="0"/>
              <a:t>Cash crop:  a crop that is grown for sale rather than personal use</a:t>
            </a:r>
          </a:p>
          <a:p>
            <a:pPr marL="685800" lvl="2" indent="0">
              <a:buNone/>
            </a:pPr>
            <a:endParaRPr lang="en-US" dirty="0" smtClean="0"/>
          </a:p>
          <a:p>
            <a:pPr lvl="1"/>
            <a:r>
              <a:rPr lang="en-US" dirty="0" smtClean="0"/>
              <a:t>Consumer society:  economy largely focused on buying goods</a:t>
            </a:r>
          </a:p>
          <a:p>
            <a:pPr lvl="2"/>
            <a:r>
              <a:rPr lang="en-US" dirty="0" smtClean="0"/>
              <a:t>Consumer: someone who buys or uses goods</a:t>
            </a:r>
          </a:p>
          <a:p>
            <a:pPr marL="685800" lvl="2" indent="0">
              <a:buNone/>
            </a:pPr>
            <a:endParaRPr lang="en-US" dirty="0" smtClean="0"/>
          </a:p>
          <a:p>
            <a:pPr lvl="1"/>
            <a:r>
              <a:rPr lang="en-US" dirty="0" smtClean="0"/>
              <a:t>Balance of trade:  the difference in value between what a nation imports and exports</a:t>
            </a:r>
          </a:p>
          <a:p>
            <a:pPr lvl="2"/>
            <a:r>
              <a:rPr lang="en-US" dirty="0" smtClean="0"/>
              <a:t>Import:  brings in (buys)</a:t>
            </a:r>
          </a:p>
          <a:p>
            <a:pPr lvl="2"/>
            <a:r>
              <a:rPr lang="en-US" dirty="0" smtClean="0"/>
              <a:t>Exports:  sends out (sells)</a:t>
            </a:r>
          </a:p>
          <a:p>
            <a:pPr lvl="2"/>
            <a:r>
              <a:rPr lang="en-US" dirty="0" smtClean="0"/>
              <a:t>A favorable balance of trade would export more than it imports</a:t>
            </a:r>
          </a:p>
          <a:p>
            <a:pPr lvl="2"/>
            <a:endParaRPr lang="en-US" dirty="0" smtClean="0"/>
          </a:p>
          <a:p>
            <a:pPr lvl="1"/>
            <a:r>
              <a:rPr lang="en-US" dirty="0" smtClean="0"/>
              <a:t>Commercial capitalism:  economic system in which people invest in trade or goods to make profits (also referred to simply as “capitalism”)</a:t>
            </a:r>
          </a:p>
          <a:p>
            <a:pPr lvl="2"/>
            <a:r>
              <a:rPr lang="en-US" dirty="0" smtClean="0"/>
              <a:t>Investor:  a person or entity that commits money to earn a financial profit</a:t>
            </a:r>
          </a:p>
          <a:p>
            <a:pPr lvl="1"/>
            <a:r>
              <a:rPr lang="en-US" dirty="0" smtClean="0"/>
              <a:t>Socialism:  system of society in which the government owns and controls the means of production</a:t>
            </a:r>
          </a:p>
          <a:p>
            <a:pPr marL="349250" lvl="1" indent="0">
              <a:buNone/>
            </a:pPr>
            <a:endParaRPr lang="en-US" dirty="0" smtClean="0"/>
          </a:p>
          <a:p>
            <a:pPr lvl="1"/>
            <a:r>
              <a:rPr lang="en-US" dirty="0" smtClean="0"/>
              <a:t>Inflation:  rapid increase in prices</a:t>
            </a:r>
          </a:p>
          <a:p>
            <a:pPr marL="349250" lvl="1" indent="0">
              <a:buNone/>
            </a:pPr>
            <a:endParaRPr lang="en-US" dirty="0" smtClean="0"/>
          </a:p>
          <a:p>
            <a:pPr lvl="1"/>
            <a:r>
              <a:rPr lang="en-US" dirty="0" smtClean="0"/>
              <a:t>Subsistence farming:  growing just enough crops for use, not for sale</a:t>
            </a:r>
          </a:p>
          <a:p>
            <a:pPr lvl="1"/>
            <a:endParaRPr lang="en-US" dirty="0"/>
          </a:p>
        </p:txBody>
      </p:sp>
    </p:spTree>
    <p:extLst>
      <p:ext uri="{BB962C8B-B14F-4D97-AF65-F5344CB8AC3E}">
        <p14:creationId xmlns:p14="http://schemas.microsoft.com/office/powerpoint/2010/main" xmlns="" val="10163133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Religion, Government, and Economy Test Practice</a:t>
            </a:r>
            <a:endParaRPr lang="en-US" dirty="0"/>
          </a:p>
        </p:txBody>
      </p:sp>
      <p:sp>
        <p:nvSpPr>
          <p:cNvPr id="3" name="Content Placeholder 2"/>
          <p:cNvSpPr>
            <a:spLocks noGrp="1"/>
          </p:cNvSpPr>
          <p:nvPr>
            <p:ph idx="1"/>
          </p:nvPr>
        </p:nvSpPr>
        <p:spPr>
          <a:xfrm>
            <a:off x="191069" y="1600201"/>
            <a:ext cx="8400482" cy="5073554"/>
          </a:xfrm>
        </p:spPr>
        <p:txBody>
          <a:bodyPr>
            <a:normAutofit fontScale="70000" lnSpcReduction="20000"/>
          </a:bodyPr>
          <a:lstStyle/>
          <a:p>
            <a:pPr marL="457200" indent="-457200">
              <a:buAutoNum type="arabicPeriod"/>
            </a:pPr>
            <a:r>
              <a:rPr lang="en-US" dirty="0" smtClean="0"/>
              <a:t>In contrast to a democracy, which form of government uses the military to maintain power against the people’s consent?</a:t>
            </a:r>
          </a:p>
          <a:p>
            <a:pPr marL="793750" lvl="1" indent="-457200">
              <a:buAutoNum type="alphaLcPeriod"/>
            </a:pPr>
            <a:r>
              <a:rPr lang="en-US" dirty="0" smtClean="0"/>
              <a:t>Monarchy</a:t>
            </a:r>
          </a:p>
          <a:p>
            <a:pPr marL="793750" lvl="1" indent="-457200">
              <a:buAutoNum type="alphaLcPeriod"/>
            </a:pPr>
            <a:r>
              <a:rPr lang="en-US" dirty="0" smtClean="0"/>
              <a:t>Dictatorship</a:t>
            </a:r>
          </a:p>
          <a:p>
            <a:pPr marL="793750" lvl="1" indent="-457200">
              <a:buAutoNum type="alphaLcPeriod"/>
            </a:pPr>
            <a:r>
              <a:rPr lang="en-US" dirty="0" smtClean="0"/>
              <a:t>Theocracy</a:t>
            </a:r>
          </a:p>
          <a:p>
            <a:pPr marL="793750" lvl="1" indent="-457200">
              <a:buAutoNum type="alphaLcPeriod"/>
            </a:pPr>
            <a:r>
              <a:rPr lang="en-US" dirty="0" smtClean="0"/>
              <a:t>Oligarchy</a:t>
            </a:r>
          </a:p>
          <a:p>
            <a:pPr marL="457200" indent="-457200">
              <a:buAutoNum type="arabicPeriod"/>
            </a:pPr>
            <a:r>
              <a:rPr lang="en-US" dirty="0" smtClean="0"/>
              <a:t>“Innovations are the creation of business people.”  This quote most likely supports which type of economy?</a:t>
            </a:r>
          </a:p>
          <a:p>
            <a:pPr marL="793750" lvl="1" indent="-457200">
              <a:buAutoNum type="alphaLcPeriod"/>
            </a:pPr>
            <a:r>
              <a:rPr lang="en-US" dirty="0" smtClean="0"/>
              <a:t>Socialism</a:t>
            </a:r>
          </a:p>
          <a:p>
            <a:pPr marL="793750" lvl="1" indent="-457200">
              <a:buAutoNum type="alphaLcPeriod"/>
            </a:pPr>
            <a:r>
              <a:rPr lang="en-US" dirty="0" smtClean="0"/>
              <a:t>Traditionalism</a:t>
            </a:r>
          </a:p>
          <a:p>
            <a:pPr marL="793750" lvl="1" indent="-457200">
              <a:buAutoNum type="alphaLcPeriod"/>
            </a:pPr>
            <a:r>
              <a:rPr lang="en-US" dirty="0" smtClean="0"/>
              <a:t>Capitalism</a:t>
            </a:r>
          </a:p>
          <a:p>
            <a:pPr marL="793750" lvl="1" indent="-457200">
              <a:buAutoNum type="alphaLcPeriod"/>
            </a:pPr>
            <a:r>
              <a:rPr lang="en-US" dirty="0" smtClean="0"/>
              <a:t>Communism</a:t>
            </a:r>
          </a:p>
          <a:p>
            <a:pPr marL="457200" indent="-457200">
              <a:buAutoNum type="arabicPeriod"/>
            </a:pPr>
            <a:r>
              <a:rPr lang="en-US" dirty="0" smtClean="0"/>
              <a:t>Which belief is common to Judaism, Christianity, and Islam?</a:t>
            </a:r>
          </a:p>
          <a:p>
            <a:pPr marL="793750" lvl="1" indent="-457200">
              <a:buAutoNum type="alphaLcPeriod"/>
            </a:pPr>
            <a:r>
              <a:rPr lang="en-US" dirty="0" smtClean="0"/>
              <a:t>Reincarnation</a:t>
            </a:r>
          </a:p>
          <a:p>
            <a:pPr marL="793750" lvl="1" indent="-457200">
              <a:buAutoNum type="alphaLcPeriod"/>
            </a:pPr>
            <a:r>
              <a:rPr lang="en-US" dirty="0" smtClean="0"/>
              <a:t>Animism</a:t>
            </a:r>
          </a:p>
          <a:p>
            <a:pPr marL="793750" lvl="1" indent="-457200">
              <a:buAutoNum type="alphaLcPeriod"/>
            </a:pPr>
            <a:r>
              <a:rPr lang="en-US" dirty="0" smtClean="0"/>
              <a:t>Monotheism</a:t>
            </a:r>
          </a:p>
          <a:p>
            <a:pPr marL="793750" lvl="1" indent="-457200">
              <a:buAutoNum type="alphaLcPeriod"/>
            </a:pPr>
            <a:r>
              <a:rPr lang="en-US" dirty="0" smtClean="0"/>
              <a:t>karma</a:t>
            </a:r>
            <a:endParaRPr lang="en-US" dirty="0"/>
          </a:p>
        </p:txBody>
      </p:sp>
    </p:spTree>
    <p:extLst>
      <p:ext uri="{BB962C8B-B14F-4D97-AF65-F5344CB8AC3E}">
        <p14:creationId xmlns:p14="http://schemas.microsoft.com/office/powerpoint/2010/main" xmlns="" val="313019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4842" y="477672"/>
            <a:ext cx="8236709" cy="6005015"/>
          </a:xfrm>
        </p:spPr>
        <p:txBody>
          <a:bodyPr>
            <a:normAutofit fontScale="85000" lnSpcReduction="20000"/>
          </a:bodyPr>
          <a:lstStyle/>
          <a:p>
            <a:pPr marL="457200" indent="-457200">
              <a:buAutoNum type="arabicPeriod" startAt="4"/>
            </a:pPr>
            <a:r>
              <a:rPr lang="en-US" dirty="0" smtClean="0"/>
              <a:t>Which of the following terms best describes the religion of Ancient Egypt?</a:t>
            </a:r>
          </a:p>
          <a:p>
            <a:pPr marL="793750" lvl="1" indent="-457200">
              <a:buAutoNum type="alphaLcPeriod"/>
            </a:pPr>
            <a:r>
              <a:rPr lang="en-US" dirty="0" smtClean="0"/>
              <a:t>Islamic</a:t>
            </a:r>
          </a:p>
          <a:p>
            <a:pPr marL="793750" lvl="1" indent="-457200">
              <a:buAutoNum type="alphaLcPeriod"/>
            </a:pPr>
            <a:r>
              <a:rPr lang="en-US" dirty="0" smtClean="0"/>
              <a:t>Polytheistic</a:t>
            </a:r>
          </a:p>
          <a:p>
            <a:pPr marL="793750" lvl="1" indent="-457200">
              <a:buAutoNum type="alphaLcPeriod"/>
            </a:pPr>
            <a:r>
              <a:rPr lang="en-US" dirty="0" smtClean="0"/>
              <a:t>Monotheistic</a:t>
            </a:r>
          </a:p>
          <a:p>
            <a:pPr marL="793750" lvl="1" indent="-457200">
              <a:buAutoNum type="alphaLcPeriod"/>
            </a:pPr>
            <a:r>
              <a:rPr lang="en-US" dirty="0" smtClean="0"/>
              <a:t>Zoroastrian</a:t>
            </a:r>
          </a:p>
          <a:p>
            <a:pPr marL="457200" indent="-457200">
              <a:buAutoNum type="arabicPeriod" startAt="4"/>
            </a:pPr>
            <a:r>
              <a:rPr lang="en-US" dirty="0" smtClean="0"/>
              <a:t>The Torah, sometimes referred to as the Pentateuch, is the holy book of which religion?</a:t>
            </a:r>
          </a:p>
          <a:p>
            <a:pPr marL="793750" lvl="1" indent="-457200">
              <a:buAutoNum type="alphaLcPeriod"/>
            </a:pPr>
            <a:r>
              <a:rPr lang="en-US" dirty="0" smtClean="0"/>
              <a:t>Judaism</a:t>
            </a:r>
          </a:p>
          <a:p>
            <a:pPr marL="793750" lvl="1" indent="-457200">
              <a:buAutoNum type="alphaLcPeriod"/>
            </a:pPr>
            <a:r>
              <a:rPr lang="en-US" dirty="0" smtClean="0"/>
              <a:t>Confucianism</a:t>
            </a:r>
          </a:p>
          <a:p>
            <a:pPr marL="793750" lvl="1" indent="-457200">
              <a:buAutoNum type="alphaLcPeriod"/>
            </a:pPr>
            <a:r>
              <a:rPr lang="en-US" dirty="0" smtClean="0"/>
              <a:t>Hinduism</a:t>
            </a:r>
          </a:p>
          <a:p>
            <a:pPr marL="793750" lvl="1" indent="-457200">
              <a:buAutoNum type="alphaLcPeriod"/>
            </a:pPr>
            <a:r>
              <a:rPr lang="en-US" dirty="0" smtClean="0"/>
              <a:t>Islam</a:t>
            </a:r>
          </a:p>
          <a:p>
            <a:pPr marL="457200" indent="-457200">
              <a:buAutoNum type="arabicPeriod" startAt="4"/>
            </a:pPr>
            <a:r>
              <a:rPr lang="en-US" dirty="0" smtClean="0"/>
              <a:t>Ramadan commemorates the time during which Muhammad received the Quran from Allah.  What is the Quran?</a:t>
            </a:r>
          </a:p>
          <a:p>
            <a:pPr marL="793750" lvl="1" indent="-457200">
              <a:buAutoNum type="alphaLcPeriod"/>
            </a:pPr>
            <a:r>
              <a:rPr lang="en-US" dirty="0" smtClean="0"/>
              <a:t>Religious book</a:t>
            </a:r>
          </a:p>
          <a:p>
            <a:pPr marL="793750" lvl="1" indent="-457200">
              <a:buAutoNum type="alphaLcPeriod"/>
            </a:pPr>
            <a:r>
              <a:rPr lang="en-US" dirty="0" smtClean="0"/>
              <a:t>Religious statue</a:t>
            </a:r>
          </a:p>
          <a:p>
            <a:pPr marL="793750" lvl="1" indent="-457200">
              <a:buAutoNum type="alphaLcPeriod"/>
            </a:pPr>
            <a:r>
              <a:rPr lang="en-US" dirty="0" smtClean="0"/>
              <a:t>Symbol of piety</a:t>
            </a:r>
          </a:p>
          <a:p>
            <a:pPr marL="793750" lvl="1" indent="-457200">
              <a:buAutoNum type="alphaLcPeriod"/>
            </a:pPr>
            <a:r>
              <a:rPr lang="en-US" dirty="0" smtClean="0"/>
              <a:t>Wheel of law</a:t>
            </a:r>
          </a:p>
        </p:txBody>
      </p:sp>
    </p:spTree>
    <p:extLst>
      <p:ext uri="{BB962C8B-B14F-4D97-AF65-F5344CB8AC3E}">
        <p14:creationId xmlns:p14="http://schemas.microsoft.com/office/powerpoint/2010/main" xmlns="" val="23275216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9657" y="420914"/>
            <a:ext cx="8752114" cy="6125029"/>
          </a:xfrm>
        </p:spPr>
        <p:txBody>
          <a:bodyPr>
            <a:normAutofit fontScale="92500" lnSpcReduction="10000"/>
          </a:bodyPr>
          <a:lstStyle/>
          <a:p>
            <a:pPr marL="457200" indent="-457200">
              <a:buAutoNum type="arabicPeriod" startAt="7"/>
            </a:pPr>
            <a:r>
              <a:rPr lang="en-US" dirty="0" smtClean="0"/>
              <a:t>Buddhism and Confucianism are similar in that…</a:t>
            </a:r>
          </a:p>
          <a:p>
            <a:pPr marL="793750" lvl="1" indent="-457200">
              <a:buAutoNum type="alphaLcPeriod"/>
            </a:pPr>
            <a:r>
              <a:rPr lang="en-US" dirty="0" smtClean="0"/>
              <a:t>Each emphasizes worship of only one god</a:t>
            </a:r>
          </a:p>
          <a:p>
            <a:pPr marL="793750" lvl="1" indent="-457200">
              <a:buAutoNum type="alphaLcPeriod"/>
            </a:pPr>
            <a:r>
              <a:rPr lang="en-US" dirty="0" smtClean="0"/>
              <a:t>Each teaches detachment from earthly desires</a:t>
            </a:r>
          </a:p>
          <a:p>
            <a:pPr marL="793750" lvl="1" indent="-457200">
              <a:buAutoNum type="alphaLcPeriod"/>
            </a:pPr>
            <a:r>
              <a:rPr lang="en-US" dirty="0" smtClean="0"/>
              <a:t>Each are led by monks and nuns</a:t>
            </a:r>
          </a:p>
          <a:p>
            <a:pPr marL="793750" lvl="1" indent="-457200">
              <a:buAutoNum type="alphaLcPeriod"/>
            </a:pPr>
            <a:r>
              <a:rPr lang="en-US" dirty="0" smtClean="0"/>
              <a:t>Neither tradition is centered on a god figure</a:t>
            </a:r>
          </a:p>
          <a:p>
            <a:pPr marL="457200" indent="-457200">
              <a:buAutoNum type="arabicPeriod" startAt="7"/>
            </a:pPr>
            <a:r>
              <a:rPr lang="en-US" dirty="0" smtClean="0"/>
              <a:t>To achieve salvation, Muslims perform acts of worship known as the</a:t>
            </a:r>
          </a:p>
          <a:p>
            <a:pPr marL="793750" lvl="1" indent="-457200">
              <a:buAutoNum type="alphaLcPeriod"/>
            </a:pPr>
            <a:r>
              <a:rPr lang="en-US" dirty="0" smtClean="0"/>
              <a:t>Four Noble Truths</a:t>
            </a:r>
          </a:p>
          <a:p>
            <a:pPr marL="793750" lvl="1" indent="-457200">
              <a:buAutoNum type="alphaLcPeriod"/>
            </a:pPr>
            <a:r>
              <a:rPr lang="en-US" dirty="0" smtClean="0"/>
              <a:t>Five Pillars</a:t>
            </a:r>
          </a:p>
          <a:p>
            <a:pPr marL="793750" lvl="1" indent="-457200">
              <a:buAutoNum type="alphaLcPeriod"/>
            </a:pPr>
            <a:r>
              <a:rPr lang="en-US" dirty="0" smtClean="0"/>
              <a:t>Eightfold Path</a:t>
            </a:r>
          </a:p>
          <a:p>
            <a:pPr marL="793750" lvl="1" indent="-457200">
              <a:buAutoNum type="alphaLcPeriod"/>
            </a:pPr>
            <a:r>
              <a:rPr lang="en-US" dirty="0" smtClean="0"/>
              <a:t>Ten Commandments</a:t>
            </a:r>
          </a:p>
          <a:p>
            <a:pPr marL="457200" indent="-457200">
              <a:buAutoNum type="arabicPeriod" startAt="7"/>
            </a:pPr>
            <a:r>
              <a:rPr lang="en-US" dirty="0" smtClean="0"/>
              <a:t>A common thread of Judaism, Christianity, and Islam is</a:t>
            </a:r>
          </a:p>
          <a:p>
            <a:pPr marL="793750" lvl="1" indent="-457200">
              <a:buAutoNum type="alphaLcPeriod"/>
            </a:pPr>
            <a:r>
              <a:rPr lang="en-US" dirty="0" smtClean="0"/>
              <a:t>belief in the divinity of Jesus</a:t>
            </a:r>
          </a:p>
          <a:p>
            <a:pPr marL="793750" lvl="1" indent="-457200">
              <a:buAutoNum type="alphaLcPeriod"/>
            </a:pPr>
            <a:r>
              <a:rPr lang="en-US" dirty="0" smtClean="0"/>
              <a:t>Leadership through the clergy</a:t>
            </a:r>
          </a:p>
          <a:p>
            <a:pPr marL="793750" lvl="1" indent="-457200">
              <a:buAutoNum type="alphaLcPeriod"/>
            </a:pPr>
            <a:r>
              <a:rPr lang="en-US" dirty="0" smtClean="0"/>
              <a:t>Importance of religious pilgrimage</a:t>
            </a:r>
          </a:p>
          <a:p>
            <a:pPr marL="793750" lvl="1" indent="-457200">
              <a:buAutoNum type="alphaLcPeriod"/>
            </a:pPr>
            <a:r>
              <a:rPr lang="en-US" dirty="0" smtClean="0"/>
              <a:t>Belief in a single god</a:t>
            </a:r>
            <a:endParaRPr lang="en-US" dirty="0"/>
          </a:p>
        </p:txBody>
      </p:sp>
    </p:spTree>
    <p:extLst>
      <p:ext uri="{BB962C8B-B14F-4D97-AF65-F5344CB8AC3E}">
        <p14:creationId xmlns:p14="http://schemas.microsoft.com/office/powerpoint/2010/main" xmlns="" val="3846870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307394"/>
            <a:ext cx="8042276" cy="1336956"/>
          </a:xfrm>
        </p:spPr>
        <p:txBody>
          <a:bodyPr/>
          <a:lstStyle/>
          <a:p>
            <a:r>
              <a:rPr lang="en-US" dirty="0" smtClean="0"/>
              <a:t>Early Humans Recap</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 val="1503333749"/>
              </p:ext>
            </p:extLst>
          </p:nvPr>
        </p:nvGraphicFramePr>
        <p:xfrm>
          <a:off x="749669" y="1029563"/>
          <a:ext cx="8042276" cy="5379241"/>
        </p:xfrm>
        <a:graphic>
          <a:graphicData uri="http://schemas.openxmlformats.org/drawingml/2006/table">
            <a:tbl>
              <a:tblPr firstRow="1" bandRow="1">
                <a:tableStyleId>{5C22544A-7EE6-4342-B048-85BDC9FD1C3A}</a:tableStyleId>
              </a:tblPr>
              <a:tblGrid>
                <a:gridCol w="3311537"/>
                <a:gridCol w="4730739"/>
              </a:tblGrid>
              <a:tr h="294673">
                <a:tc>
                  <a:txBody>
                    <a:bodyPr/>
                    <a:lstStyle/>
                    <a:p>
                      <a:pPr algn="ctr"/>
                      <a:r>
                        <a:rPr lang="en-US" dirty="0" smtClean="0"/>
                        <a:t>Cause</a:t>
                      </a:r>
                      <a:endParaRPr lang="en-US" dirty="0"/>
                    </a:p>
                  </a:txBody>
                  <a:tcPr/>
                </a:tc>
                <a:tc>
                  <a:txBody>
                    <a:bodyPr/>
                    <a:lstStyle/>
                    <a:p>
                      <a:pPr algn="ctr"/>
                      <a:r>
                        <a:rPr lang="en-US" dirty="0" smtClean="0"/>
                        <a:t>Effect</a:t>
                      </a:r>
                      <a:endParaRPr lang="en-US" dirty="0"/>
                    </a:p>
                  </a:txBody>
                  <a:tcPr/>
                </a:tc>
              </a:tr>
              <a:tr h="1162546">
                <a:tc>
                  <a:txBody>
                    <a:bodyPr/>
                    <a:lstStyle/>
                    <a:p>
                      <a:r>
                        <a:rPr lang="en-US" sz="1600" dirty="0" smtClean="0"/>
                        <a:t>Early humans</a:t>
                      </a:r>
                      <a:r>
                        <a:rPr lang="en-US" sz="1600" baseline="0" dirty="0" smtClean="0"/>
                        <a:t> learn to make tools and fire</a:t>
                      </a:r>
                      <a:endParaRPr lang="en-US" sz="1600" dirty="0"/>
                    </a:p>
                  </a:txBody>
                  <a:tcPr/>
                </a:tc>
                <a:tc>
                  <a:txBody>
                    <a:bodyPr/>
                    <a:lstStyle/>
                    <a:p>
                      <a:pPr marL="342900" indent="-342900">
                        <a:buAutoNum type="arabicPeriod"/>
                      </a:pPr>
                      <a:r>
                        <a:rPr lang="en-US" sz="1600" dirty="0" smtClean="0"/>
                        <a:t>Tools make hunting easier</a:t>
                      </a:r>
                    </a:p>
                    <a:p>
                      <a:pPr marL="342900" indent="-342900">
                        <a:buAutoNum type="arabicPeriod"/>
                      </a:pPr>
                      <a:r>
                        <a:rPr lang="en-US" sz="1600" dirty="0" smtClean="0"/>
                        <a:t>Early humans</a:t>
                      </a:r>
                      <a:r>
                        <a:rPr lang="en-US" sz="1600" baseline="0" dirty="0" smtClean="0"/>
                        <a:t> become more efficient hunters</a:t>
                      </a:r>
                    </a:p>
                    <a:p>
                      <a:pPr marL="342900" indent="-342900">
                        <a:buAutoNum type="arabicPeriod"/>
                      </a:pPr>
                      <a:r>
                        <a:rPr lang="en-US" sz="1600" baseline="0" dirty="0" smtClean="0"/>
                        <a:t>Cooked food improved nutrition</a:t>
                      </a:r>
                    </a:p>
                    <a:p>
                      <a:pPr marL="342900" indent="-342900">
                        <a:buAutoNum type="arabicPeriod"/>
                      </a:pPr>
                      <a:r>
                        <a:rPr lang="en-US" sz="1600" baseline="0" dirty="0" smtClean="0"/>
                        <a:t>Warmth available in cooler climates</a:t>
                      </a:r>
                    </a:p>
                  </a:txBody>
                  <a:tcPr/>
                </a:tc>
              </a:tr>
              <a:tr h="1598501">
                <a:tc>
                  <a:txBody>
                    <a:bodyPr/>
                    <a:lstStyle/>
                    <a:p>
                      <a:r>
                        <a:rPr lang="en-US" sz="1600" dirty="0" smtClean="0"/>
                        <a:t>After the Ice</a:t>
                      </a:r>
                      <a:r>
                        <a:rPr lang="en-US" sz="1600" baseline="0" dirty="0" smtClean="0"/>
                        <a:t> Age ends, temperatures rise and humans begin to practice systematic agriculture (keeping of animals and growing of food on a regular basis).</a:t>
                      </a:r>
                      <a:endParaRPr lang="en-US" sz="1600" dirty="0"/>
                    </a:p>
                  </a:txBody>
                  <a:tcPr/>
                </a:tc>
                <a:tc>
                  <a:txBody>
                    <a:bodyPr/>
                    <a:lstStyle/>
                    <a:p>
                      <a:pPr marL="342900" indent="-342900">
                        <a:buAutoNum type="arabicPeriod"/>
                      </a:pPr>
                      <a:r>
                        <a:rPr lang="en-US" sz="1600" baseline="0" dirty="0" smtClean="0"/>
                        <a:t>Steady food supply leads humans to settle in farming villages</a:t>
                      </a:r>
                    </a:p>
                    <a:p>
                      <a:pPr marL="342900" indent="-342900">
                        <a:buAutoNum type="arabicPeriod"/>
                      </a:pPr>
                      <a:r>
                        <a:rPr lang="en-US" sz="1600" baseline="0" dirty="0" smtClean="0"/>
                        <a:t>Surplus food is stored</a:t>
                      </a:r>
                    </a:p>
                    <a:p>
                      <a:pPr marL="342900" indent="-342900">
                        <a:buAutoNum type="arabicPeriod"/>
                      </a:pPr>
                      <a:r>
                        <a:rPr lang="en-US" sz="1600" baseline="0" dirty="0" smtClean="0"/>
                        <a:t>Villagers and food supply must be protected</a:t>
                      </a:r>
                    </a:p>
                  </a:txBody>
                  <a:tcPr/>
                </a:tc>
              </a:tr>
              <a:tr h="2252434">
                <a:tc>
                  <a:txBody>
                    <a:bodyPr/>
                    <a:lstStyle/>
                    <a:p>
                      <a:r>
                        <a:rPr lang="en-US" sz="1600" dirty="0" smtClean="0"/>
                        <a:t>Civilizations</a:t>
                      </a:r>
                      <a:r>
                        <a:rPr lang="en-US" sz="1600" baseline="0" dirty="0" smtClean="0"/>
                        <a:t> begin to develop in river valleys in Mesopotamia, Egypt, India, and China</a:t>
                      </a:r>
                      <a:endParaRPr lang="en-US" sz="1600" dirty="0"/>
                    </a:p>
                  </a:txBody>
                  <a:tcPr/>
                </a:tc>
                <a:tc>
                  <a:txBody>
                    <a:bodyPr/>
                    <a:lstStyle/>
                    <a:p>
                      <a:pPr marL="342900" indent="-342900">
                        <a:buAutoNum type="arabicPeriod"/>
                      </a:pPr>
                      <a:r>
                        <a:rPr lang="en-US" sz="1600" baseline="0" dirty="0" smtClean="0"/>
                        <a:t>Governments develop to organize and protect cities.</a:t>
                      </a:r>
                    </a:p>
                    <a:p>
                      <a:pPr marL="342900" indent="-342900">
                        <a:buAutoNum type="arabicPeriod"/>
                      </a:pPr>
                      <a:r>
                        <a:rPr lang="en-US" sz="1600" baseline="0" dirty="0" smtClean="0"/>
                        <a:t>Not all villagers are needed for farming, so some become artisans, government workers, priests, artists, and scribes.</a:t>
                      </a:r>
                    </a:p>
                    <a:p>
                      <a:pPr marL="342900" indent="-342900">
                        <a:buAutoNum type="arabicPeriod"/>
                      </a:pPr>
                      <a:r>
                        <a:rPr lang="en-US" sz="1600" baseline="0" dirty="0" smtClean="0"/>
                        <a:t>Division of labor leads to social structures.</a:t>
                      </a:r>
                    </a:p>
                    <a:p>
                      <a:pPr marL="342900" indent="-342900">
                        <a:buAutoNum type="arabicPeriod"/>
                      </a:pPr>
                      <a:r>
                        <a:rPr lang="en-US" sz="1600" baseline="0" dirty="0" smtClean="0"/>
                        <a:t>Surplus food and products are traded with other settlements.</a:t>
                      </a:r>
                    </a:p>
                  </a:txBody>
                  <a:tcPr/>
                </a:tc>
              </a:tr>
            </a:tbl>
          </a:graphicData>
        </a:graphic>
      </p:graphicFrame>
    </p:spTree>
    <p:extLst>
      <p:ext uri="{BB962C8B-B14F-4D97-AF65-F5344CB8AC3E}">
        <p14:creationId xmlns:p14="http://schemas.microsoft.com/office/powerpoint/2010/main" xmlns="" val="37254636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457200" indent="-457200">
              <a:buAutoNum type="arabicPeriod" startAt="10"/>
            </a:pPr>
            <a:r>
              <a:rPr lang="en-US" dirty="0" smtClean="0"/>
              <a:t>How does an individual become the leader of a representative democracy?</a:t>
            </a:r>
          </a:p>
          <a:p>
            <a:pPr marL="793750" lvl="1" indent="-457200">
              <a:buAutoNum type="alphaLcPeriod"/>
            </a:pPr>
            <a:r>
              <a:rPr lang="en-US" dirty="0" smtClean="0"/>
              <a:t>By birth</a:t>
            </a:r>
          </a:p>
          <a:p>
            <a:pPr marL="793750" lvl="1" indent="-457200">
              <a:buAutoNum type="alphaLcPeriod"/>
            </a:pPr>
            <a:r>
              <a:rPr lang="en-US" dirty="0" smtClean="0"/>
              <a:t>By military force or intimidation</a:t>
            </a:r>
          </a:p>
          <a:p>
            <a:pPr marL="793750" lvl="1" indent="-457200">
              <a:buAutoNum type="alphaLcPeriod"/>
            </a:pPr>
            <a:r>
              <a:rPr lang="en-US" dirty="0" smtClean="0"/>
              <a:t>By divine right</a:t>
            </a:r>
          </a:p>
          <a:p>
            <a:pPr marL="793750" lvl="1" indent="-457200">
              <a:buAutoNum type="alphaLcPeriod"/>
            </a:pPr>
            <a:r>
              <a:rPr lang="en-US" dirty="0" smtClean="0"/>
              <a:t>By vote in an election</a:t>
            </a:r>
          </a:p>
          <a:p>
            <a:pPr marL="457200" indent="-457200">
              <a:buAutoNum type="arabicPeriod" startAt="10"/>
            </a:pPr>
            <a:r>
              <a:rPr lang="en-US" dirty="0" smtClean="0"/>
              <a:t>How does an individual most often become a leader of a dictatorship?</a:t>
            </a:r>
          </a:p>
          <a:p>
            <a:pPr marL="793750" lvl="1" indent="-457200">
              <a:buAutoNum type="alphaLcPeriod"/>
            </a:pPr>
            <a:r>
              <a:rPr lang="en-US" dirty="0" smtClean="0"/>
              <a:t>By birth</a:t>
            </a:r>
          </a:p>
          <a:p>
            <a:pPr marL="793750" lvl="1" indent="-457200">
              <a:buAutoNum type="alphaLcPeriod"/>
            </a:pPr>
            <a:r>
              <a:rPr lang="en-US" dirty="0" smtClean="0"/>
              <a:t>By military force or intimidation</a:t>
            </a:r>
          </a:p>
          <a:p>
            <a:pPr marL="793750" lvl="1" indent="-457200">
              <a:buAutoNum type="alphaLcPeriod"/>
            </a:pPr>
            <a:r>
              <a:rPr lang="en-US" dirty="0" smtClean="0"/>
              <a:t>By divine right</a:t>
            </a:r>
          </a:p>
          <a:p>
            <a:pPr marL="793750" lvl="1" indent="-457200">
              <a:buAutoNum type="alphaLcPeriod"/>
            </a:pPr>
            <a:r>
              <a:rPr lang="en-US" dirty="0" smtClean="0"/>
              <a:t>By vote in an election</a:t>
            </a:r>
            <a:endParaRPr lang="en-US" dirty="0"/>
          </a:p>
        </p:txBody>
      </p:sp>
    </p:spTree>
    <p:extLst>
      <p:ext uri="{BB962C8B-B14F-4D97-AF65-F5344CB8AC3E}">
        <p14:creationId xmlns:p14="http://schemas.microsoft.com/office/powerpoint/2010/main" xmlns="" val="31199054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1336956"/>
          </a:xfrm>
        </p:spPr>
        <p:txBody>
          <a:bodyPr/>
          <a:lstStyle/>
          <a:p>
            <a:r>
              <a:rPr lang="en-US" dirty="0" smtClean="0"/>
              <a:t>Answers</a:t>
            </a:r>
            <a:endParaRPr lang="en-US" dirty="0"/>
          </a:p>
        </p:txBody>
      </p:sp>
      <p:sp>
        <p:nvSpPr>
          <p:cNvPr id="5" name="Content Placeholder 4"/>
          <p:cNvSpPr>
            <a:spLocks noGrp="1"/>
          </p:cNvSpPr>
          <p:nvPr>
            <p:ph sz="half" idx="1"/>
          </p:nvPr>
        </p:nvSpPr>
        <p:spPr>
          <a:xfrm>
            <a:off x="549275" y="1444532"/>
            <a:ext cx="4432158" cy="5147337"/>
          </a:xfrm>
        </p:spPr>
        <p:txBody>
          <a:bodyPr>
            <a:normAutofit lnSpcReduction="10000"/>
          </a:bodyPr>
          <a:lstStyle/>
          <a:p>
            <a:pPr marL="457200" indent="-457200">
              <a:buAutoNum type="arabicPeriod"/>
            </a:pPr>
            <a:r>
              <a:rPr lang="en-US" dirty="0" smtClean="0"/>
              <a:t>B</a:t>
            </a:r>
          </a:p>
          <a:p>
            <a:pPr marL="457200" indent="-457200">
              <a:buAutoNum type="arabicPeriod"/>
            </a:pPr>
            <a:r>
              <a:rPr lang="en-US" dirty="0" smtClean="0"/>
              <a:t>C</a:t>
            </a:r>
          </a:p>
          <a:p>
            <a:pPr marL="457200" indent="-457200">
              <a:buAutoNum type="arabicPeriod"/>
            </a:pPr>
            <a:r>
              <a:rPr lang="en-US" dirty="0" smtClean="0"/>
              <a:t>C</a:t>
            </a:r>
          </a:p>
          <a:p>
            <a:pPr marL="457200" indent="-457200">
              <a:buAutoNum type="arabicPeriod"/>
            </a:pPr>
            <a:r>
              <a:rPr lang="en-US" dirty="0" smtClean="0"/>
              <a:t>B</a:t>
            </a:r>
          </a:p>
          <a:p>
            <a:pPr marL="457200" indent="-457200">
              <a:buAutoNum type="arabicPeriod"/>
            </a:pPr>
            <a:r>
              <a:rPr lang="en-US" dirty="0" smtClean="0"/>
              <a:t>A</a:t>
            </a:r>
          </a:p>
          <a:p>
            <a:pPr marL="457200" indent="-457200">
              <a:buAutoNum type="arabicPeriod"/>
            </a:pPr>
            <a:r>
              <a:rPr lang="en-US" dirty="0" smtClean="0"/>
              <a:t>A</a:t>
            </a:r>
          </a:p>
        </p:txBody>
      </p:sp>
      <p:sp>
        <p:nvSpPr>
          <p:cNvPr id="6" name="Content Placeholder 5"/>
          <p:cNvSpPr>
            <a:spLocks noGrp="1"/>
          </p:cNvSpPr>
          <p:nvPr>
            <p:ph sz="half" idx="2"/>
          </p:nvPr>
        </p:nvSpPr>
        <p:spPr/>
        <p:txBody>
          <a:bodyPr>
            <a:normAutofit lnSpcReduction="10000"/>
          </a:bodyPr>
          <a:lstStyle/>
          <a:p>
            <a:pPr marL="0" indent="0">
              <a:buNone/>
            </a:pPr>
            <a:r>
              <a:rPr lang="en-US" dirty="0" smtClean="0"/>
              <a:t>You should </a:t>
            </a:r>
            <a:r>
              <a:rPr lang="en-US" dirty="0"/>
              <a:t>have gotten </a:t>
            </a:r>
            <a:r>
              <a:rPr lang="en-US" dirty="0" smtClean="0"/>
              <a:t>9 correct </a:t>
            </a:r>
            <a:r>
              <a:rPr lang="en-US" dirty="0"/>
              <a:t>to make an 85%  mastery score on this assessment.</a:t>
            </a:r>
          </a:p>
          <a:p>
            <a:pPr marL="0" indent="0">
              <a:buNone/>
            </a:pPr>
            <a:endParaRPr lang="en-US" dirty="0" smtClean="0"/>
          </a:p>
          <a:p>
            <a:pPr marL="0" indent="0">
              <a:buNone/>
            </a:pPr>
            <a:r>
              <a:rPr lang="en-US" dirty="0" smtClean="0"/>
              <a:t>If </a:t>
            </a:r>
            <a:r>
              <a:rPr lang="en-US" dirty="0"/>
              <a:t>you didn’t, you need to review </a:t>
            </a:r>
            <a:r>
              <a:rPr lang="en-US" dirty="0" smtClean="0"/>
              <a:t>these topics!  There is no particular chapter for these topics.  =/</a:t>
            </a:r>
            <a:endParaRPr lang="en-US" dirty="0"/>
          </a:p>
          <a:p>
            <a:pPr marL="0" indent="0">
              <a:buNone/>
            </a:pPr>
            <a:r>
              <a:rPr lang="en-US" dirty="0" smtClean="0"/>
              <a:t>There is a section in the textbook called “World Religions” that begins </a:t>
            </a:r>
            <a:r>
              <a:rPr lang="en-US" smtClean="0"/>
              <a:t>on page 214.</a:t>
            </a:r>
            <a:endParaRPr lang="en-US" dirty="0" smtClean="0"/>
          </a:p>
        </p:txBody>
      </p:sp>
      <p:sp>
        <p:nvSpPr>
          <p:cNvPr id="7" name="Rectangle 6"/>
          <p:cNvSpPr/>
          <p:nvPr/>
        </p:nvSpPr>
        <p:spPr>
          <a:xfrm>
            <a:off x="1774209" y="1444532"/>
            <a:ext cx="5083791" cy="3046988"/>
          </a:xfrm>
          <a:prstGeom prst="rect">
            <a:avLst/>
          </a:prstGeom>
        </p:spPr>
        <p:txBody>
          <a:bodyPr wrap="square">
            <a:spAutoFit/>
          </a:bodyPr>
          <a:lstStyle/>
          <a:p>
            <a:pPr marL="457200" indent="-457200">
              <a:buFont typeface="+mj-lt"/>
              <a:buAutoNum type="arabicPeriod" startAt="7"/>
            </a:pPr>
            <a:r>
              <a:rPr lang="en-US" sz="3200" dirty="0" smtClean="0"/>
              <a:t>D</a:t>
            </a:r>
          </a:p>
          <a:p>
            <a:pPr marL="457200" indent="-457200">
              <a:buFont typeface="+mj-lt"/>
              <a:buAutoNum type="arabicPeriod" startAt="7"/>
            </a:pPr>
            <a:r>
              <a:rPr lang="en-US" sz="3200" dirty="0" smtClean="0"/>
              <a:t>B</a:t>
            </a:r>
          </a:p>
          <a:p>
            <a:pPr marL="457200" indent="-457200">
              <a:buFont typeface="+mj-lt"/>
              <a:buAutoNum type="arabicPeriod" startAt="7"/>
            </a:pPr>
            <a:r>
              <a:rPr lang="en-US" sz="3200" dirty="0" smtClean="0"/>
              <a:t>D</a:t>
            </a:r>
          </a:p>
          <a:p>
            <a:pPr marL="457200" indent="-457200">
              <a:buFont typeface="+mj-lt"/>
              <a:buAutoNum type="arabicPeriod" startAt="7"/>
            </a:pPr>
            <a:r>
              <a:rPr lang="en-US" sz="3200" dirty="0" smtClean="0"/>
              <a:t>D</a:t>
            </a:r>
          </a:p>
          <a:p>
            <a:pPr marL="457200" indent="-457200">
              <a:buFont typeface="+mj-lt"/>
              <a:buAutoNum type="arabicPeriod" startAt="7"/>
            </a:pPr>
            <a:r>
              <a:rPr lang="en-US" sz="3200" dirty="0" smtClean="0"/>
              <a:t>B</a:t>
            </a:r>
          </a:p>
          <a:p>
            <a:endParaRPr lang="en-US" sz="3200" dirty="0"/>
          </a:p>
        </p:txBody>
      </p:sp>
    </p:spTree>
    <p:extLst>
      <p:ext uri="{BB962C8B-B14F-4D97-AF65-F5344CB8AC3E}">
        <p14:creationId xmlns:p14="http://schemas.microsoft.com/office/powerpoint/2010/main" xmlns="" val="3248471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3245"/>
            <a:ext cx="9144000" cy="1336956"/>
          </a:xfrm>
        </p:spPr>
        <p:txBody>
          <a:bodyPr/>
          <a:lstStyle/>
          <a:p>
            <a:r>
              <a:rPr lang="en-US" dirty="0" smtClean="0"/>
              <a:t>Early Humans Test Practice</a:t>
            </a:r>
            <a:br>
              <a:rPr lang="en-US" dirty="0" smtClean="0"/>
            </a:br>
            <a:r>
              <a:rPr lang="en-US" sz="1800" dirty="0" smtClean="0"/>
              <a:t>Answer without going back into notes or looking up anything to test your understanding.</a:t>
            </a:r>
            <a:br>
              <a:rPr lang="en-US" sz="1800" dirty="0" smtClean="0"/>
            </a:br>
            <a:r>
              <a:rPr lang="en-US" sz="1800" dirty="0" smtClean="0"/>
              <a:t>Have your work from Friday out on your desk for me to check!</a:t>
            </a:r>
            <a:endParaRPr lang="en-US" sz="1800" dirty="0"/>
          </a:p>
        </p:txBody>
      </p:sp>
      <p:sp>
        <p:nvSpPr>
          <p:cNvPr id="3" name="Content Placeholder 2"/>
          <p:cNvSpPr>
            <a:spLocks noGrp="1"/>
          </p:cNvSpPr>
          <p:nvPr>
            <p:ph idx="1"/>
          </p:nvPr>
        </p:nvSpPr>
        <p:spPr/>
        <p:txBody>
          <a:bodyPr>
            <a:normAutofit fontScale="92500" lnSpcReduction="10000"/>
          </a:bodyPr>
          <a:lstStyle/>
          <a:p>
            <a:pPr marL="457200" indent="-457200">
              <a:buAutoNum type="arabicPeriod"/>
            </a:pPr>
            <a:r>
              <a:rPr lang="en-US" dirty="0" smtClean="0"/>
              <a:t>Archaeologists study ___, or objects made by humans.</a:t>
            </a:r>
          </a:p>
          <a:p>
            <a:pPr marL="793750" lvl="1" indent="-457200">
              <a:buAutoNum type="alphaLcPeriod"/>
            </a:pPr>
            <a:r>
              <a:rPr lang="en-US" dirty="0" smtClean="0"/>
              <a:t>Rivers</a:t>
            </a:r>
          </a:p>
          <a:p>
            <a:pPr marL="793750" lvl="1" indent="-457200">
              <a:buAutoNum type="alphaLcPeriod"/>
            </a:pPr>
            <a:r>
              <a:rPr lang="en-US" dirty="0" smtClean="0"/>
              <a:t>Animals</a:t>
            </a:r>
          </a:p>
          <a:p>
            <a:pPr marL="793750" lvl="1" indent="-457200">
              <a:buAutoNum type="alphaLcPeriod"/>
            </a:pPr>
            <a:r>
              <a:rPr lang="en-US" dirty="0" smtClean="0"/>
              <a:t>Artifacts</a:t>
            </a:r>
          </a:p>
          <a:p>
            <a:pPr marL="793750" lvl="1" indent="-457200">
              <a:buAutoNum type="alphaLcPeriod"/>
            </a:pPr>
            <a:r>
              <a:rPr lang="en-US" dirty="0" smtClean="0"/>
              <a:t>Oceans</a:t>
            </a:r>
          </a:p>
          <a:p>
            <a:pPr marL="457200" indent="-457200">
              <a:buAutoNum type="arabicPeriod"/>
            </a:pPr>
            <a:r>
              <a:rPr lang="en-US" dirty="0" smtClean="0"/>
              <a:t>The keeping of animals and the growing of food on a regular basis is known as ____.</a:t>
            </a:r>
          </a:p>
          <a:p>
            <a:pPr marL="793750" lvl="1" indent="-457200">
              <a:buAutoNum type="alphaLcPeriod"/>
            </a:pPr>
            <a:r>
              <a:rPr lang="en-US" dirty="0" smtClean="0"/>
              <a:t>Systematic agriculture</a:t>
            </a:r>
          </a:p>
          <a:p>
            <a:pPr marL="793750" lvl="1" indent="-457200">
              <a:buAutoNum type="alphaLcPeriod"/>
            </a:pPr>
            <a:r>
              <a:rPr lang="en-US" dirty="0" smtClean="0"/>
              <a:t>Neolithic agriculture</a:t>
            </a:r>
          </a:p>
          <a:p>
            <a:pPr marL="793750" lvl="1" indent="-457200">
              <a:buAutoNum type="alphaLcPeriod"/>
            </a:pPr>
            <a:r>
              <a:rPr lang="en-US" dirty="0" smtClean="0"/>
              <a:t>Paleolithic agriculture</a:t>
            </a:r>
          </a:p>
          <a:p>
            <a:pPr marL="793750" lvl="1" indent="-457200">
              <a:buAutoNum type="alphaLcPeriod"/>
            </a:pPr>
            <a:r>
              <a:rPr lang="en-US" dirty="0" smtClean="0"/>
              <a:t>Domesticated agriculture</a:t>
            </a:r>
          </a:p>
          <a:p>
            <a:pPr marL="793750" lvl="1" indent="-457200">
              <a:buAutoNum type="alphaLcPeriod"/>
            </a:pPr>
            <a:endParaRPr lang="en-US" dirty="0"/>
          </a:p>
        </p:txBody>
      </p:sp>
    </p:spTree>
    <p:extLst>
      <p:ext uri="{BB962C8B-B14F-4D97-AF65-F5344CB8AC3E}">
        <p14:creationId xmlns:p14="http://schemas.microsoft.com/office/powerpoint/2010/main" xmlns="" val="255229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341882"/>
            <a:ext cx="8042276" cy="5601719"/>
          </a:xfrm>
        </p:spPr>
        <p:txBody>
          <a:bodyPr/>
          <a:lstStyle/>
          <a:p>
            <a:pPr marL="457200" indent="-457200">
              <a:buAutoNum type="arabicPeriod" startAt="3"/>
            </a:pPr>
            <a:r>
              <a:rPr lang="en-US" dirty="0" smtClean="0"/>
              <a:t>_____ skilled workers who made products such as weapons and jewelry.</a:t>
            </a:r>
          </a:p>
          <a:p>
            <a:pPr marL="793750" lvl="1" indent="-457200">
              <a:buAutoNum type="alphaLcPeriod"/>
            </a:pPr>
            <a:r>
              <a:rPr lang="en-US" dirty="0" smtClean="0"/>
              <a:t>Farmers</a:t>
            </a:r>
          </a:p>
          <a:p>
            <a:pPr marL="793750" lvl="1" indent="-457200">
              <a:buAutoNum type="alphaLcPeriod"/>
            </a:pPr>
            <a:r>
              <a:rPr lang="en-US" dirty="0" smtClean="0"/>
              <a:t>Anthropologists</a:t>
            </a:r>
          </a:p>
          <a:p>
            <a:pPr marL="793750" lvl="1" indent="-457200">
              <a:buAutoNum type="alphaLcPeriod"/>
            </a:pPr>
            <a:r>
              <a:rPr lang="en-US" dirty="0" smtClean="0"/>
              <a:t>Artisans</a:t>
            </a:r>
          </a:p>
          <a:p>
            <a:pPr marL="793750" lvl="1" indent="-457200">
              <a:buAutoNum type="alphaLcPeriod"/>
            </a:pPr>
            <a:r>
              <a:rPr lang="en-US" dirty="0" smtClean="0"/>
              <a:t>Priests</a:t>
            </a:r>
          </a:p>
          <a:p>
            <a:pPr marL="457200" indent="-457200">
              <a:buAutoNum type="arabicPeriod" startAt="3"/>
            </a:pPr>
            <a:r>
              <a:rPr lang="en-US" dirty="0" smtClean="0"/>
              <a:t>How did early humans adapt in order to survive?</a:t>
            </a:r>
          </a:p>
          <a:p>
            <a:pPr marL="793750" lvl="1" indent="-457200">
              <a:buAutoNum type="alphaLcPeriod"/>
            </a:pPr>
            <a:r>
              <a:rPr lang="en-US" dirty="0" smtClean="0"/>
              <a:t>Following animal migrations</a:t>
            </a:r>
          </a:p>
          <a:p>
            <a:pPr marL="793750" lvl="1" indent="-457200">
              <a:buAutoNum type="alphaLcPeriod"/>
            </a:pPr>
            <a:r>
              <a:rPr lang="en-US" dirty="0" smtClean="0"/>
              <a:t>Painting cave art</a:t>
            </a:r>
          </a:p>
          <a:p>
            <a:pPr marL="793750" lvl="1" indent="-457200">
              <a:buAutoNum type="alphaLcPeriod"/>
            </a:pPr>
            <a:r>
              <a:rPr lang="en-US" dirty="0" smtClean="0"/>
              <a:t>Living in isolation</a:t>
            </a:r>
          </a:p>
          <a:p>
            <a:pPr marL="793750" lvl="1" indent="-457200">
              <a:buAutoNum type="alphaLcPeriod"/>
            </a:pPr>
            <a:r>
              <a:rPr lang="en-US" dirty="0" smtClean="0"/>
              <a:t>Keeping records</a:t>
            </a:r>
            <a:endParaRPr lang="en-US" dirty="0"/>
          </a:p>
        </p:txBody>
      </p:sp>
    </p:spTree>
    <p:extLst>
      <p:ext uri="{BB962C8B-B14F-4D97-AF65-F5344CB8AC3E}">
        <p14:creationId xmlns:p14="http://schemas.microsoft.com/office/powerpoint/2010/main" xmlns="" val="1302570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39563"/>
            <a:ext cx="8042276" cy="5504038"/>
          </a:xfrm>
        </p:spPr>
        <p:txBody>
          <a:bodyPr/>
          <a:lstStyle/>
          <a:p>
            <a:pPr marL="457200" indent="-457200">
              <a:buAutoNum type="arabicPeriod" startAt="5"/>
            </a:pPr>
            <a:r>
              <a:rPr lang="en-US" dirty="0" smtClean="0"/>
              <a:t>During which age did the agricultural revolution lead to the development of civilization?</a:t>
            </a:r>
          </a:p>
          <a:p>
            <a:pPr marL="793750" lvl="1" indent="-457200">
              <a:buAutoNum type="alphaLcPeriod"/>
            </a:pPr>
            <a:r>
              <a:rPr lang="en-US" dirty="0" smtClean="0"/>
              <a:t>Paleolithic</a:t>
            </a:r>
          </a:p>
          <a:p>
            <a:pPr marL="793750" lvl="1" indent="-457200">
              <a:buAutoNum type="alphaLcPeriod"/>
            </a:pPr>
            <a:r>
              <a:rPr lang="en-US" dirty="0" smtClean="0"/>
              <a:t>Ice</a:t>
            </a:r>
          </a:p>
          <a:p>
            <a:pPr marL="793750" lvl="1" indent="-457200">
              <a:buAutoNum type="alphaLcPeriod"/>
            </a:pPr>
            <a:r>
              <a:rPr lang="en-US" dirty="0" smtClean="0"/>
              <a:t>Neolithic</a:t>
            </a:r>
          </a:p>
          <a:p>
            <a:pPr marL="793750" lvl="1" indent="-457200">
              <a:buAutoNum type="alphaLcPeriod"/>
            </a:pPr>
            <a:r>
              <a:rPr lang="en-US" dirty="0" smtClean="0"/>
              <a:t>Bronze</a:t>
            </a:r>
          </a:p>
          <a:p>
            <a:pPr marL="457200" indent="-457200">
              <a:buAutoNum type="arabicPeriod" startAt="5"/>
            </a:pPr>
            <a:r>
              <a:rPr lang="en-US" dirty="0" smtClean="0"/>
              <a:t>Where did many early river civilizations develop?</a:t>
            </a:r>
          </a:p>
          <a:p>
            <a:pPr marL="793750" lvl="1" indent="-457200">
              <a:buAutoNum type="alphaLcPeriod"/>
            </a:pPr>
            <a:r>
              <a:rPr lang="en-US" dirty="0" smtClean="0"/>
              <a:t>Deserts</a:t>
            </a:r>
          </a:p>
          <a:p>
            <a:pPr marL="793750" lvl="1" indent="-457200">
              <a:buAutoNum type="alphaLcPeriod"/>
            </a:pPr>
            <a:r>
              <a:rPr lang="en-US" dirty="0" smtClean="0"/>
              <a:t>River valleys</a:t>
            </a:r>
          </a:p>
          <a:p>
            <a:pPr marL="793750" lvl="1" indent="-457200">
              <a:buAutoNum type="alphaLcPeriod"/>
            </a:pPr>
            <a:r>
              <a:rPr lang="en-US" dirty="0" smtClean="0"/>
              <a:t>Mountain valleys</a:t>
            </a:r>
          </a:p>
          <a:p>
            <a:pPr marL="793750" lvl="1" indent="-457200">
              <a:buAutoNum type="alphaLcPeriod"/>
            </a:pPr>
            <a:r>
              <a:rPr lang="en-US" dirty="0" smtClean="0"/>
              <a:t>Forests</a:t>
            </a:r>
          </a:p>
          <a:p>
            <a:pPr marL="0" indent="0">
              <a:buNone/>
            </a:pPr>
            <a:endParaRPr lang="en-US" dirty="0"/>
          </a:p>
        </p:txBody>
      </p:sp>
    </p:spTree>
    <p:extLst>
      <p:ext uri="{BB962C8B-B14F-4D97-AF65-F5344CB8AC3E}">
        <p14:creationId xmlns:p14="http://schemas.microsoft.com/office/powerpoint/2010/main" xmlns="" val="3195697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1912</TotalTime>
  <Words>4979</Words>
  <Application>Microsoft Office PowerPoint</Application>
  <PresentationFormat>On-screen Show (4:3)</PresentationFormat>
  <Paragraphs>707</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Breeze</vt:lpstr>
      <vt:lpstr>World History Final Exam Review</vt:lpstr>
      <vt:lpstr>Early Humans</vt:lpstr>
      <vt:lpstr>Out of Africa Theory</vt:lpstr>
      <vt:lpstr>Paleolithic Age</vt:lpstr>
      <vt:lpstr>Neolithic Revolution/Neolithic Age</vt:lpstr>
      <vt:lpstr>Early Humans Recap</vt:lpstr>
      <vt:lpstr>Early Humans Test Practice Answer without going back into notes or looking up anything to test your understanding. Have your work from Friday out on your desk for me to check!</vt:lpstr>
      <vt:lpstr>Slide 8</vt:lpstr>
      <vt:lpstr>Slide 9</vt:lpstr>
      <vt:lpstr>Slide 10</vt:lpstr>
      <vt:lpstr>Slide 11</vt:lpstr>
      <vt:lpstr>Slide 12</vt:lpstr>
      <vt:lpstr>Slide 13</vt:lpstr>
      <vt:lpstr>ANSWERS</vt:lpstr>
      <vt:lpstr>Early River Civilizations</vt:lpstr>
      <vt:lpstr>Mesopotamia</vt:lpstr>
      <vt:lpstr>Ancient Egypt</vt:lpstr>
      <vt:lpstr>Slide 18</vt:lpstr>
      <vt:lpstr>Ancient India</vt:lpstr>
      <vt:lpstr>Ancient China</vt:lpstr>
      <vt:lpstr>The Silk Road</vt:lpstr>
      <vt:lpstr>At the same time…</vt:lpstr>
      <vt:lpstr>Early River Recap</vt:lpstr>
      <vt:lpstr>Early River Test Practice Answer without going back into notes or looking up anything to test your understanding.</vt:lpstr>
      <vt:lpstr>Slide 25</vt:lpstr>
      <vt:lpstr>Slide 26</vt:lpstr>
      <vt:lpstr>Slide 27</vt:lpstr>
      <vt:lpstr>Slide 28</vt:lpstr>
      <vt:lpstr>ANSWERS</vt:lpstr>
      <vt:lpstr>Ancient Greece</vt:lpstr>
      <vt:lpstr>Athenian Democracy</vt:lpstr>
      <vt:lpstr>Culture</vt:lpstr>
      <vt:lpstr>Alexander the Great</vt:lpstr>
      <vt:lpstr>Ancient Greece Recap</vt:lpstr>
      <vt:lpstr>Ancient Greece Test Practice</vt:lpstr>
      <vt:lpstr>Slide 36</vt:lpstr>
      <vt:lpstr>Slide 37</vt:lpstr>
      <vt:lpstr>Slide 38</vt:lpstr>
      <vt:lpstr>Answers</vt:lpstr>
      <vt:lpstr>Ancient Rome</vt:lpstr>
      <vt:lpstr>Triumvirates</vt:lpstr>
      <vt:lpstr>Age of Augustus</vt:lpstr>
      <vt:lpstr>Pax Romana</vt:lpstr>
      <vt:lpstr>Culture and Society</vt:lpstr>
      <vt:lpstr>Christianity</vt:lpstr>
      <vt:lpstr>Decline and Fall of the Romans</vt:lpstr>
      <vt:lpstr>Rome Recap</vt:lpstr>
      <vt:lpstr>Rome Test Practice</vt:lpstr>
      <vt:lpstr>Slide 49</vt:lpstr>
      <vt:lpstr>Slide 50</vt:lpstr>
      <vt:lpstr>Slide 51</vt:lpstr>
      <vt:lpstr>Answers</vt:lpstr>
      <vt:lpstr>Government Types</vt:lpstr>
      <vt:lpstr>Slide 54</vt:lpstr>
      <vt:lpstr>Slide 55</vt:lpstr>
      <vt:lpstr>Economic Types and Terms</vt:lpstr>
      <vt:lpstr>World Religion, Government, and Economy Test Practice</vt:lpstr>
      <vt:lpstr>Slide 58</vt:lpstr>
      <vt:lpstr>Slide 59</vt:lpstr>
      <vt:lpstr>Slide 60</vt:lpstr>
      <vt:lpstr>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 Final Exam Review</dc:title>
  <dc:creator>PSRC</dc:creator>
  <cp:lastModifiedBy>ashleym.hampton</cp:lastModifiedBy>
  <cp:revision>52</cp:revision>
  <dcterms:created xsi:type="dcterms:W3CDTF">2014-05-23T12:20:43Z</dcterms:created>
  <dcterms:modified xsi:type="dcterms:W3CDTF">2015-01-05T13:06:00Z</dcterms:modified>
</cp:coreProperties>
</file>