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8" d="100"/>
          <a:sy n="58" d="100"/>
        </p:scale>
        <p:origin x="-102" y="-2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pPr/>
              <a:t>1/5/2015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pPr/>
              <a:t>1/5/2015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pPr/>
              <a:t>1/5/2015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pPr/>
              <a:t>1/5/2015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pPr/>
              <a:t>1/5/2015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pPr/>
              <a:t>1/5/2015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pPr/>
              <a:t>1/5/2015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pPr/>
              <a:t>1/5/2015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pPr/>
              <a:t>1/5/2015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pPr/>
              <a:t>1/5/2015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pPr/>
              <a:t>1/5/2015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pPr/>
              <a:t>1/5/2015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pPr/>
              <a:t>1/5/2015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pPr/>
              <a:t>1/5/2015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pPr/>
              <a:t>1/5/2015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pPr/>
              <a:t>1/5/2015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pPr/>
              <a:t>1/5/2015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pPr/>
              <a:t>1/5/2015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65229" y="212073"/>
            <a:ext cx="10455770" cy="2766528"/>
          </a:xfrm>
        </p:spPr>
        <p:txBody>
          <a:bodyPr/>
          <a:lstStyle/>
          <a:p>
            <a:r>
              <a:rPr lang="en-US" dirty="0" smtClean="0"/>
              <a:t>World History Exam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823326" y="2848387"/>
            <a:ext cx="9755187" cy="550333"/>
          </a:xfrm>
        </p:spPr>
        <p:txBody>
          <a:bodyPr/>
          <a:lstStyle/>
          <a:p>
            <a:r>
              <a:rPr lang="en-US" dirty="0" err="1" smtClean="0"/>
              <a:t>POWERpOINT</a:t>
            </a:r>
            <a:r>
              <a:rPr lang="en-US" dirty="0" smtClean="0"/>
              <a:t> 4</a:t>
            </a:r>
          </a:p>
          <a:p>
            <a:r>
              <a:rPr lang="en-US" dirty="0" smtClean="0"/>
              <a:t>Imperialism, World War I, Interwar period, World War II, Cold War, TERRORISM, MODERN WORLD</a:t>
            </a:r>
          </a:p>
        </p:txBody>
      </p:sp>
    </p:spTree>
    <p:extLst>
      <p:ext uri="{BB962C8B-B14F-4D97-AF65-F5344CB8AC3E}">
        <p14:creationId xmlns:p14="http://schemas.microsoft.com/office/powerpoint/2010/main" xmlns="" val="1923589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700012"/>
            <a:ext cx="5088713" cy="3674574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AutoNum type="arabicPeriod"/>
            </a:pPr>
            <a:r>
              <a:rPr lang="en-US" dirty="0" smtClean="0">
                <a:latin typeface="Arial Narrow" panose="020B0606020202030204" pitchFamily="34" charset="0"/>
              </a:rPr>
              <a:t>D</a:t>
            </a:r>
          </a:p>
          <a:p>
            <a:pPr marL="457200" indent="-457200">
              <a:buAutoNum type="arabicPeriod"/>
            </a:pPr>
            <a:r>
              <a:rPr lang="en-US" dirty="0" smtClean="0">
                <a:latin typeface="Arial Narrow" panose="020B0606020202030204" pitchFamily="34" charset="0"/>
              </a:rPr>
              <a:t>C</a:t>
            </a:r>
          </a:p>
          <a:p>
            <a:pPr marL="457200" indent="-457200">
              <a:buAutoNum type="arabicPeriod"/>
            </a:pPr>
            <a:r>
              <a:rPr lang="en-US" dirty="0" smtClean="0">
                <a:latin typeface="Arial Narrow" panose="020B0606020202030204" pitchFamily="34" charset="0"/>
              </a:rPr>
              <a:t>C</a:t>
            </a:r>
          </a:p>
          <a:p>
            <a:pPr marL="457200" indent="-457200">
              <a:buAutoNum type="arabicPeriod"/>
            </a:pPr>
            <a:r>
              <a:rPr lang="en-US" dirty="0" smtClean="0">
                <a:latin typeface="Arial Narrow" panose="020B0606020202030204" pitchFamily="34" charset="0"/>
              </a:rPr>
              <a:t>C</a:t>
            </a:r>
          </a:p>
          <a:p>
            <a:pPr marL="457200" indent="-457200">
              <a:buAutoNum type="arabicPeriod"/>
            </a:pPr>
            <a:r>
              <a:rPr lang="en-US" dirty="0" smtClean="0">
                <a:latin typeface="Arial Narrow" panose="020B0606020202030204" pitchFamily="34" charset="0"/>
              </a:rPr>
              <a:t>D</a:t>
            </a:r>
          </a:p>
          <a:p>
            <a:pPr marL="457200" indent="-457200">
              <a:buAutoNum type="arabicPeriod"/>
            </a:pPr>
            <a:r>
              <a:rPr lang="en-US" dirty="0" smtClean="0">
                <a:latin typeface="Arial Narrow" panose="020B0606020202030204" pitchFamily="34" charset="0"/>
              </a:rPr>
              <a:t>A</a:t>
            </a:r>
          </a:p>
          <a:p>
            <a:pPr marL="457200" indent="-457200">
              <a:buAutoNum type="arabicPeriod"/>
            </a:pPr>
            <a:r>
              <a:rPr lang="en-US" dirty="0" smtClean="0">
                <a:latin typeface="Arial Narrow" panose="020B0606020202030204" pitchFamily="34" charset="0"/>
              </a:rPr>
              <a:t>B</a:t>
            </a:r>
          </a:p>
          <a:p>
            <a:pPr marL="457200" indent="-457200">
              <a:buAutoNum type="arabicPeriod"/>
            </a:pPr>
            <a:r>
              <a:rPr lang="en-US" dirty="0" smtClean="0">
                <a:latin typeface="Arial Narrow" panose="020B0606020202030204" pitchFamily="34" charset="0"/>
              </a:rPr>
              <a:t>B</a:t>
            </a:r>
          </a:p>
          <a:p>
            <a:pPr marL="457200" indent="-457200">
              <a:buAutoNum type="arabicPeriod"/>
            </a:pPr>
            <a:r>
              <a:rPr lang="en-US" dirty="0">
                <a:latin typeface="Arial Narrow" panose="020B0606020202030204" pitchFamily="34" charset="0"/>
              </a:rPr>
              <a:t>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You need 8 correct to make an 85%.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 smtClean="0">
                <a:latin typeface="Arial Narrow" panose="020B0606020202030204" pitchFamily="34" charset="0"/>
              </a:rPr>
              <a:t>If you need to practice this topic, imperialism is chapter 21 in the blue textbook.</a:t>
            </a:r>
            <a:endParaRPr 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9545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World War I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360608" y="685800"/>
            <a:ext cx="10719899" cy="4688785"/>
          </a:xfrm>
        </p:spPr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MAIN (Militarism, alliances, imperialism, nationalism)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Nationalism contributed to the start of WWI, as rivals competed for colonies and trade.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European nations increased the size of their militaries, heightening existing tensions.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Serbia’s desire for an independent state angered </a:t>
            </a:r>
            <a:r>
              <a:rPr lang="en-US" dirty="0" err="1" smtClean="0">
                <a:latin typeface="Arial Narrow" panose="020B0606020202030204" pitchFamily="34" charset="0"/>
              </a:rPr>
              <a:t>Austria-hungary</a:t>
            </a:r>
            <a:r>
              <a:rPr lang="en-US" dirty="0" smtClean="0">
                <a:latin typeface="Arial Narrow" panose="020B0606020202030204" pitchFamily="34" charset="0"/>
              </a:rPr>
              <a:t>.</a:t>
            </a:r>
          </a:p>
          <a:p>
            <a:pPr lvl="1"/>
            <a:r>
              <a:rPr lang="en-US" dirty="0" smtClean="0">
                <a:latin typeface="Arial Narrow" panose="020B0606020202030204" pitchFamily="34" charset="0"/>
              </a:rPr>
              <a:t>Assassination of Archduke Franz Ferdinand was the spark that began the war!</a:t>
            </a:r>
            <a:endParaRPr 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89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Reality of modern warfare (</a:t>
            </a:r>
            <a:r>
              <a:rPr lang="en-US" dirty="0" err="1" smtClean="0">
                <a:latin typeface="Arial Narrow" panose="020B0606020202030204" pitchFamily="34" charset="0"/>
              </a:rPr>
              <a:t>wwi</a:t>
            </a:r>
            <a:r>
              <a:rPr lang="en-US" dirty="0" smtClean="0">
                <a:latin typeface="Arial Narrow" panose="020B0606020202030204" pitchFamily="34" charset="0"/>
              </a:rPr>
              <a:t>)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06062" y="386366"/>
            <a:ext cx="10874445" cy="4988219"/>
          </a:xfrm>
        </p:spPr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Trench warfare brought the western front (fighting in </a:t>
            </a:r>
            <a:r>
              <a:rPr lang="en-US" dirty="0" err="1" smtClean="0">
                <a:latin typeface="Arial Narrow" panose="020B0606020202030204" pitchFamily="34" charset="0"/>
              </a:rPr>
              <a:t>france</a:t>
            </a:r>
            <a:r>
              <a:rPr lang="en-US" dirty="0" smtClean="0">
                <a:latin typeface="Arial Narrow" panose="020B0606020202030204" pitchFamily="34" charset="0"/>
              </a:rPr>
              <a:t>) to a stalemate until new allies entered the war.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Trench warfare and new technology caused a devastating loss of life.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Governments took control of economies and rationed civilian goods, affecting all citizens.</a:t>
            </a:r>
            <a:endParaRPr 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4969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The Russian Revolution and WWI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Russia’s failure in the war and worker unrest led to the Russian Revolution in 1917.  (First communist revolution/communist nation ever!)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Bolshevik overthrow of the provisional government led to a civil war and eventual communist control. (Vladimir </a:t>
            </a:r>
            <a:r>
              <a:rPr lang="en-US" dirty="0" err="1" smtClean="0">
                <a:latin typeface="Arial Narrow" panose="020B0606020202030204" pitchFamily="34" charset="0"/>
              </a:rPr>
              <a:t>lenin</a:t>
            </a:r>
            <a:r>
              <a:rPr lang="en-US" dirty="0" smtClean="0">
                <a:latin typeface="Arial Narrow" panose="020B0606020202030204" pitchFamily="34" charset="0"/>
              </a:rPr>
              <a:t>)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A defeated Germany signed an armistice with the Allies ending the war on November 11, 1918.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The Treaty of Versailles (signed in 1919) punished Germany, formed new nations, and created the league of nations to solve international problems.</a:t>
            </a:r>
            <a:endParaRPr 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7480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Interwar (Aftermath of </a:t>
            </a:r>
            <a:r>
              <a:rPr lang="en-US" dirty="0" err="1" smtClean="0">
                <a:latin typeface="Arial Narrow" panose="020B0606020202030204" pitchFamily="34" charset="0"/>
              </a:rPr>
              <a:t>wwi</a:t>
            </a:r>
            <a:r>
              <a:rPr lang="en-US" dirty="0" smtClean="0">
                <a:latin typeface="Arial Narrow" panose="020B0606020202030204" pitchFamily="34" charset="0"/>
              </a:rPr>
              <a:t> and global depression)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93184" y="2063396"/>
            <a:ext cx="10887324" cy="3886643"/>
          </a:xfrm>
        </p:spPr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Many nations were unhappy with the peace settlement after </a:t>
            </a:r>
            <a:r>
              <a:rPr lang="en-US" dirty="0" err="1" smtClean="0">
                <a:latin typeface="Arial Narrow" panose="020B0606020202030204" pitchFamily="34" charset="0"/>
              </a:rPr>
              <a:t>Wwi</a:t>
            </a:r>
            <a:r>
              <a:rPr lang="en-US" dirty="0" smtClean="0">
                <a:latin typeface="Arial Narrow" panose="020B0606020202030204" pitchFamily="34" charset="0"/>
              </a:rPr>
              <a:t>.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THE CRASH OF THE us Stock market triggered a worldwide financial crisis and a global depression.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The great depression made people doubt democracy and look to authoritarian leaders for simple solutions to problems.</a:t>
            </a:r>
            <a:endParaRPr 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0345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Interwar (Rise of Dictators)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Some nations in Europe replaced democracy with totalitarian governments.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Mussolini’s fascist regime in Italy controlled citizens with mass propaganda.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In the soviet union, Stalin gained control of the communist party, arresting or killing those who opposed him.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Losses in </a:t>
            </a:r>
            <a:r>
              <a:rPr lang="en-US" dirty="0" err="1" smtClean="0">
                <a:latin typeface="Arial Narrow" panose="020B0606020202030204" pitchFamily="34" charset="0"/>
              </a:rPr>
              <a:t>wwi</a:t>
            </a:r>
            <a:r>
              <a:rPr lang="en-US" dirty="0" smtClean="0">
                <a:latin typeface="Arial Narrow" panose="020B0606020202030204" pitchFamily="34" charset="0"/>
              </a:rPr>
              <a:t> and economic devastation led to political struggles in Germany.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Hitler’s </a:t>
            </a:r>
            <a:r>
              <a:rPr lang="en-US" dirty="0" err="1" smtClean="0">
                <a:latin typeface="Arial Narrow" panose="020B0606020202030204" pitchFamily="34" charset="0"/>
              </a:rPr>
              <a:t>nazi</a:t>
            </a:r>
            <a:r>
              <a:rPr lang="en-US" dirty="0" smtClean="0">
                <a:latin typeface="Arial Narrow" panose="020B0606020202030204" pitchFamily="34" charset="0"/>
              </a:rPr>
              <a:t> party created a totalitarian state based on racism and </a:t>
            </a:r>
            <a:r>
              <a:rPr lang="en-US" dirty="0" err="1" smtClean="0">
                <a:latin typeface="Arial Narrow" panose="020B0606020202030204" pitchFamily="34" charset="0"/>
              </a:rPr>
              <a:t>german</a:t>
            </a:r>
            <a:r>
              <a:rPr lang="en-US" dirty="0" smtClean="0">
                <a:latin typeface="Arial Narrow" panose="020B0606020202030204" pitchFamily="34" charset="0"/>
              </a:rPr>
              <a:t> nationalism.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The Nazis forced their will through secret police and concentration camps.</a:t>
            </a:r>
            <a:endParaRPr 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5635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Interwar (Nationalism)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The ottoman empire ended after </a:t>
            </a:r>
            <a:r>
              <a:rPr lang="en-US" dirty="0" err="1" smtClean="0">
                <a:latin typeface="Arial Narrow" panose="020B0606020202030204" pitchFamily="34" charset="0"/>
              </a:rPr>
              <a:t>wwi</a:t>
            </a:r>
            <a:r>
              <a:rPr lang="en-US" dirty="0" smtClean="0">
                <a:latin typeface="Arial Narrow" panose="020B0606020202030204" pitchFamily="34" charset="0"/>
              </a:rPr>
              <a:t>.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Modernization and nationalism movements helped turkey, </a:t>
            </a:r>
            <a:r>
              <a:rPr lang="en-US" dirty="0" err="1" smtClean="0">
                <a:latin typeface="Arial Narrow" panose="020B0606020202030204" pitchFamily="34" charset="0"/>
              </a:rPr>
              <a:t>iran</a:t>
            </a:r>
            <a:r>
              <a:rPr lang="en-US" dirty="0" smtClean="0">
                <a:latin typeface="Arial Narrow" panose="020B0606020202030204" pitchFamily="34" charset="0"/>
              </a:rPr>
              <a:t>, and Saudi Arabia became modern states.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Nationalism led to Africans and Asians seeking independence from colonial rule.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Japan moved from a democratic government to a militaristic state.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The great depression devastated </a:t>
            </a:r>
            <a:r>
              <a:rPr lang="en-US" dirty="0" err="1" smtClean="0">
                <a:latin typeface="Arial Narrow" panose="020B0606020202030204" pitchFamily="34" charset="0"/>
              </a:rPr>
              <a:t>latin</a:t>
            </a:r>
            <a:r>
              <a:rPr lang="en-US" dirty="0" smtClean="0">
                <a:latin typeface="Arial Narrow" panose="020B0606020202030204" pitchFamily="34" charset="0"/>
              </a:rPr>
              <a:t> America’s economy and created instability.</a:t>
            </a:r>
            <a:endParaRPr 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997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The Beginning of </a:t>
            </a:r>
            <a:r>
              <a:rPr lang="en-US" dirty="0" err="1" smtClean="0">
                <a:latin typeface="Arial Narrow" panose="020B0606020202030204" pitchFamily="34" charset="0"/>
              </a:rPr>
              <a:t>wwii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Nazi Germany began an aggressive policy of expansion.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After Germany invaded Poland, Britain and France declared war on Germany.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Seeking access to natural resources, japan seized Manchuria from north china.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Japan launched a surprise attack on united states and European colonies in southeast </a:t>
            </a:r>
            <a:r>
              <a:rPr lang="en-US" dirty="0" err="1" smtClean="0">
                <a:latin typeface="Arial Narrow" panose="020B0606020202030204" pitchFamily="34" charset="0"/>
              </a:rPr>
              <a:t>asia</a:t>
            </a:r>
            <a:r>
              <a:rPr lang="en-US" dirty="0" smtClean="0">
                <a:latin typeface="Arial Narrow" panose="020B0606020202030204" pitchFamily="34" charset="0"/>
              </a:rPr>
              <a:t> in 1940-1941.</a:t>
            </a:r>
            <a:endParaRPr 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8367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The Course of WWII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The </a:t>
            </a:r>
            <a:r>
              <a:rPr lang="en-US" dirty="0" err="1" smtClean="0">
                <a:latin typeface="Arial Narrow" panose="020B0606020202030204" pitchFamily="34" charset="0"/>
              </a:rPr>
              <a:t>german</a:t>
            </a:r>
            <a:r>
              <a:rPr lang="en-US" dirty="0" smtClean="0">
                <a:latin typeface="Arial Narrow" panose="020B0606020202030204" pitchFamily="34" charset="0"/>
              </a:rPr>
              <a:t> blitzkrieg subdued much of western and central Europe, but Germany could not defeat Britain or Russia.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The Japanese Attack on Pearl Harbor in 1941 brought the us into the war.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The grand alliance forced an unconditional surrender of the axis powers in 1945.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After the war, political tensions between the us and the soviet union led to the cold war.</a:t>
            </a:r>
          </a:p>
          <a:p>
            <a:pPr marL="0" indent="0">
              <a:buNone/>
            </a:pPr>
            <a:endParaRPr 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20534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Lives affected by </a:t>
            </a:r>
            <a:r>
              <a:rPr lang="en-US" dirty="0" err="1" smtClean="0">
                <a:latin typeface="Arial Narrow" panose="020B0606020202030204" pitchFamily="34" charset="0"/>
              </a:rPr>
              <a:t>wwii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Germany and japan forced people of conquered nations to labor for their war effort.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Hitler’s extremist racial views led to the holocaust and death of millions.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Civilians worked in war factories and endured shortages.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Bombings targeted civilians as well as the military.</a:t>
            </a:r>
          </a:p>
          <a:p>
            <a:pPr lvl="1"/>
            <a:r>
              <a:rPr lang="en-US" dirty="0" smtClean="0">
                <a:latin typeface="Arial Narrow" panose="020B0606020202030204" pitchFamily="34" charset="0"/>
              </a:rPr>
              <a:t>FIRST USE OF ATOMIC WEAPONS BY THE US ON HIROSHIMA AND NAGASAKI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Almost 20 million civilians died in the war.</a:t>
            </a:r>
            <a:endParaRPr 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243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Southeast Asia and Africa </a:t>
            </a:r>
            <a:r>
              <a:rPr lang="en-US" smtClean="0"/>
              <a:t>under the </a:t>
            </a:r>
            <a:r>
              <a:rPr lang="en-US" dirty="0" smtClean="0"/>
              <a:t>new Imperialism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Under new Imperialism, European nations came to rule virtually all of Southeast and Africa by 1900.</a:t>
            </a:r>
          </a:p>
          <a:p>
            <a:r>
              <a:rPr lang="en-US" dirty="0" smtClean="0"/>
              <a:t>European countries controlled the economies and governments of Asian colonies.</a:t>
            </a:r>
          </a:p>
          <a:p>
            <a:r>
              <a:rPr lang="en-US" dirty="0" smtClean="0"/>
              <a:t>Some Southeast Asians resisted colonial rule more successfully than others.</a:t>
            </a:r>
          </a:p>
          <a:p>
            <a:r>
              <a:rPr lang="en-US" dirty="0" smtClean="0"/>
              <a:t>Europeans used direct and indirect rule to exploit Africa. Resentment led to African nationalism</a:t>
            </a:r>
          </a:p>
        </p:txBody>
      </p:sp>
    </p:spTree>
    <p:extLst>
      <p:ext uri="{BB962C8B-B14F-4D97-AF65-F5344CB8AC3E}">
        <p14:creationId xmlns:p14="http://schemas.microsoft.com/office/powerpoint/2010/main" xmlns="" val="9941457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7766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WWI, INTERWAR, WWII Test Practice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1972" y="1017432"/>
            <a:ext cx="10758535" cy="4357154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Arial Narrow" panose="020B0606020202030204" pitchFamily="34" charset="0"/>
              </a:rPr>
              <a:t>ideas that are spread to influence public opinion for or against a cause are known as…</a:t>
            </a:r>
            <a:endParaRPr lang="en-US" dirty="0">
              <a:latin typeface="Arial Narrow" panose="020B0606020202030204" pitchFamily="34" charset="0"/>
            </a:endParaRPr>
          </a:p>
          <a:p>
            <a:pPr marL="800100" lvl="1" indent="-342900">
              <a:buAutoNum type="alphaLcPeriod"/>
            </a:pPr>
            <a:r>
              <a:rPr lang="en-US" dirty="0" smtClean="0">
                <a:latin typeface="Arial Narrow" panose="020B0606020202030204" pitchFamily="34" charset="0"/>
              </a:rPr>
              <a:t>Ad campaigns</a:t>
            </a:r>
          </a:p>
          <a:p>
            <a:pPr marL="800100" lvl="1" indent="-342900">
              <a:buAutoNum type="alphaLcPeriod"/>
            </a:pPr>
            <a:r>
              <a:rPr lang="en-US" dirty="0" smtClean="0">
                <a:latin typeface="Arial Narrow" panose="020B0606020202030204" pitchFamily="34" charset="0"/>
              </a:rPr>
              <a:t>Brochures</a:t>
            </a:r>
          </a:p>
          <a:p>
            <a:pPr marL="800100" lvl="1" indent="-342900">
              <a:buAutoNum type="alphaLcPeriod"/>
            </a:pPr>
            <a:r>
              <a:rPr lang="en-US" dirty="0" smtClean="0">
                <a:latin typeface="Arial Narrow" panose="020B0606020202030204" pitchFamily="34" charset="0"/>
              </a:rPr>
              <a:t>Propaganda</a:t>
            </a:r>
          </a:p>
          <a:p>
            <a:pPr marL="800100" lvl="1" indent="-342900">
              <a:buAutoNum type="alphaLcPeriod"/>
            </a:pPr>
            <a:r>
              <a:rPr lang="en-US" dirty="0" smtClean="0">
                <a:latin typeface="Arial Narrow" panose="020B0606020202030204" pitchFamily="34" charset="0"/>
              </a:rPr>
              <a:t>Newsletters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Arial Narrow" panose="020B0606020202030204" pitchFamily="34" charset="0"/>
              </a:rPr>
              <a:t>Germany had to make ____ to cover the costs of world war </a:t>
            </a:r>
            <a:r>
              <a:rPr lang="en-US" dirty="0" err="1" smtClean="0">
                <a:latin typeface="Arial Narrow" panose="020B0606020202030204" pitchFamily="34" charset="0"/>
              </a:rPr>
              <a:t>i</a:t>
            </a:r>
            <a:r>
              <a:rPr lang="en-US" dirty="0" smtClean="0">
                <a:latin typeface="Arial Narrow" panose="020B0606020202030204" pitchFamily="34" charset="0"/>
              </a:rPr>
              <a:t>.</a:t>
            </a:r>
          </a:p>
          <a:p>
            <a:pPr marL="800100" lvl="1" indent="-342900">
              <a:buAutoNum type="alphaLcPeriod"/>
            </a:pPr>
            <a:r>
              <a:rPr lang="en-US" dirty="0" smtClean="0">
                <a:latin typeface="Arial Narrow" panose="020B0606020202030204" pitchFamily="34" charset="0"/>
              </a:rPr>
              <a:t>Reparations</a:t>
            </a:r>
          </a:p>
          <a:p>
            <a:pPr marL="800100" lvl="1" indent="-342900">
              <a:buAutoNum type="alphaLcPeriod"/>
            </a:pPr>
            <a:r>
              <a:rPr lang="en-US" dirty="0" smtClean="0">
                <a:latin typeface="Arial Narrow" panose="020B0606020202030204" pitchFamily="34" charset="0"/>
              </a:rPr>
              <a:t>Credit card purchases.</a:t>
            </a:r>
          </a:p>
          <a:p>
            <a:pPr marL="800100" lvl="1" indent="-342900">
              <a:buAutoNum type="alphaLcPeriod"/>
            </a:pPr>
            <a:r>
              <a:rPr lang="en-US" dirty="0" smtClean="0">
                <a:latin typeface="Arial Narrow" panose="020B0606020202030204" pitchFamily="34" charset="0"/>
              </a:rPr>
              <a:t>Debts</a:t>
            </a:r>
          </a:p>
          <a:p>
            <a:pPr marL="800100" lvl="1" indent="-342900">
              <a:buAutoNum type="alphaLcPeriod"/>
            </a:pPr>
            <a:r>
              <a:rPr lang="en-US" dirty="0" smtClean="0">
                <a:latin typeface="Arial Narrow" panose="020B0606020202030204" pitchFamily="34" charset="0"/>
              </a:rPr>
              <a:t>Border changes</a:t>
            </a:r>
          </a:p>
        </p:txBody>
      </p:sp>
    </p:spTree>
    <p:extLst>
      <p:ext uri="{BB962C8B-B14F-4D97-AF65-F5344CB8AC3E}">
        <p14:creationId xmlns:p14="http://schemas.microsoft.com/office/powerpoint/2010/main" xmlns="" val="36279654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41668" y="154546"/>
            <a:ext cx="11333408" cy="5525037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AutoNum type="arabicPeriod" startAt="3"/>
            </a:pPr>
            <a:r>
              <a:rPr lang="en-US" dirty="0" smtClean="0">
                <a:latin typeface="Arial Narrow" panose="020B0606020202030204" pitchFamily="34" charset="0"/>
              </a:rPr>
              <a:t>To increase the size of their armies, many Western countries established which of the following?</a:t>
            </a:r>
          </a:p>
          <a:p>
            <a:pPr marL="800100" lvl="1" indent="-342900">
              <a:buAutoNum type="alphaLcPeriod"/>
            </a:pPr>
            <a:r>
              <a:rPr lang="en-US" dirty="0" smtClean="0">
                <a:latin typeface="Arial Narrow" panose="020B0606020202030204" pitchFamily="34" charset="0"/>
              </a:rPr>
              <a:t>A voluntary enlistment program</a:t>
            </a:r>
          </a:p>
          <a:p>
            <a:pPr marL="800100" lvl="1" indent="-342900">
              <a:buAutoNum type="alphaLcPeriod"/>
            </a:pPr>
            <a:r>
              <a:rPr lang="en-US" dirty="0" smtClean="0">
                <a:latin typeface="Arial Narrow" panose="020B0606020202030204" pitchFamily="34" charset="0"/>
              </a:rPr>
              <a:t>Their imperialistic goals</a:t>
            </a:r>
          </a:p>
          <a:p>
            <a:pPr marL="800100" lvl="1" indent="-342900">
              <a:buAutoNum type="alphaLcPeriod"/>
            </a:pPr>
            <a:r>
              <a:rPr lang="en-US" dirty="0" smtClean="0">
                <a:latin typeface="Arial Narrow" panose="020B0606020202030204" pitchFamily="34" charset="0"/>
              </a:rPr>
              <a:t>A conscription program</a:t>
            </a:r>
          </a:p>
          <a:p>
            <a:pPr marL="800100" lvl="1" indent="-342900">
              <a:buAutoNum type="alphaLcPeriod"/>
            </a:pPr>
            <a:r>
              <a:rPr lang="en-US" dirty="0" smtClean="0">
                <a:latin typeface="Arial Narrow" panose="020B0606020202030204" pitchFamily="34" charset="0"/>
              </a:rPr>
              <a:t>The Schlieffen plan</a:t>
            </a:r>
          </a:p>
          <a:p>
            <a:pPr marL="342900" indent="-342900">
              <a:buAutoNum type="arabicPeriod" startAt="3"/>
            </a:pPr>
            <a:r>
              <a:rPr lang="en-US" dirty="0" smtClean="0">
                <a:latin typeface="Arial Narrow" panose="020B0606020202030204" pitchFamily="34" charset="0"/>
              </a:rPr>
              <a:t>Which of the following best describes the goal of the league of nations?</a:t>
            </a:r>
          </a:p>
          <a:p>
            <a:pPr marL="800100" lvl="1" indent="-342900">
              <a:buAutoNum type="alphaLcPeriod"/>
            </a:pPr>
            <a:r>
              <a:rPr lang="en-US" dirty="0" smtClean="0">
                <a:latin typeface="Arial Narrow" panose="020B0606020202030204" pitchFamily="34" charset="0"/>
              </a:rPr>
              <a:t>To settle international disputes and avoid war</a:t>
            </a:r>
          </a:p>
          <a:p>
            <a:pPr marL="800100" lvl="1" indent="-342900">
              <a:buAutoNum type="alphaLcPeriod"/>
            </a:pPr>
            <a:r>
              <a:rPr lang="en-US" dirty="0" smtClean="0">
                <a:latin typeface="Arial Narrow" panose="020B0606020202030204" pitchFamily="34" charset="0"/>
              </a:rPr>
              <a:t>To enforce the treaty of Versailles</a:t>
            </a:r>
          </a:p>
          <a:p>
            <a:pPr marL="800100" lvl="1" indent="-342900">
              <a:buAutoNum type="alphaLcPeriod"/>
            </a:pPr>
            <a:r>
              <a:rPr lang="en-US" dirty="0" smtClean="0">
                <a:latin typeface="Arial Narrow" panose="020B0606020202030204" pitchFamily="34" charset="0"/>
              </a:rPr>
              <a:t>To control Germany’s ever-increasing inflation</a:t>
            </a:r>
          </a:p>
          <a:p>
            <a:pPr marL="800100" lvl="1" indent="-342900">
              <a:buAutoNum type="alphaLcPeriod"/>
            </a:pPr>
            <a:r>
              <a:rPr lang="en-US" dirty="0" smtClean="0">
                <a:latin typeface="Arial Narrow" panose="020B0606020202030204" pitchFamily="34" charset="0"/>
              </a:rPr>
              <a:t>To force the United States to engage in world affairs</a:t>
            </a:r>
          </a:p>
          <a:p>
            <a:pPr marL="342900" indent="-342900">
              <a:buAutoNum type="arabicPeriod" startAt="3"/>
            </a:pPr>
            <a:r>
              <a:rPr lang="en-US" dirty="0" smtClean="0">
                <a:latin typeface="Arial Narrow" panose="020B0606020202030204" pitchFamily="34" charset="0"/>
              </a:rPr>
              <a:t>Which of the following political leaders led the Italian fascist movement?</a:t>
            </a:r>
          </a:p>
          <a:p>
            <a:pPr marL="800100" lvl="1" indent="-342900">
              <a:buAutoNum type="alphaLcPeriod"/>
            </a:pPr>
            <a:r>
              <a:rPr lang="en-US" dirty="0" smtClean="0">
                <a:latin typeface="Arial Narrow" panose="020B0606020202030204" pitchFamily="34" charset="0"/>
              </a:rPr>
              <a:t>Lenin</a:t>
            </a:r>
          </a:p>
          <a:p>
            <a:pPr marL="800100" lvl="1" indent="-342900">
              <a:buAutoNum type="alphaLcPeriod"/>
            </a:pPr>
            <a:r>
              <a:rPr lang="en-US" dirty="0" smtClean="0">
                <a:latin typeface="Arial Narrow" panose="020B0606020202030204" pitchFamily="34" charset="0"/>
              </a:rPr>
              <a:t>Mussolini</a:t>
            </a:r>
          </a:p>
          <a:p>
            <a:pPr marL="800100" lvl="1" indent="-342900">
              <a:buAutoNum type="alphaLcPeriod"/>
            </a:pPr>
            <a:r>
              <a:rPr lang="en-US" dirty="0" err="1" smtClean="0">
                <a:latin typeface="Arial Narrow" panose="020B0606020202030204" pitchFamily="34" charset="0"/>
              </a:rPr>
              <a:t>Trostky</a:t>
            </a:r>
            <a:endParaRPr lang="en-US" dirty="0" smtClean="0">
              <a:latin typeface="Arial Narrow" panose="020B0606020202030204" pitchFamily="34" charset="0"/>
            </a:endParaRPr>
          </a:p>
          <a:p>
            <a:pPr marL="800100" lvl="1" indent="-342900">
              <a:buAutoNum type="alphaLcPeriod"/>
            </a:pPr>
            <a:r>
              <a:rPr lang="en-US" dirty="0" err="1" smtClean="0">
                <a:latin typeface="Arial Narrow" panose="020B0606020202030204" pitchFamily="34" charset="0"/>
              </a:rPr>
              <a:t>hitler</a:t>
            </a:r>
            <a:endParaRPr 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94202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3032" y="0"/>
            <a:ext cx="10977476" cy="5374585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AutoNum type="arabicPeriod" startAt="6"/>
            </a:pPr>
            <a:r>
              <a:rPr lang="en-US" dirty="0" smtClean="0">
                <a:latin typeface="Arial Narrow" panose="020B0606020202030204" pitchFamily="34" charset="0"/>
              </a:rPr>
              <a:t>The term for a period of low economic activity and rising unemployment is…</a:t>
            </a:r>
          </a:p>
          <a:p>
            <a:pPr marL="800100" lvl="1" indent="-342900">
              <a:buAutoNum type="alphaLcPeriod"/>
            </a:pPr>
            <a:r>
              <a:rPr lang="en-US" dirty="0" smtClean="0">
                <a:latin typeface="Arial Narrow" panose="020B0606020202030204" pitchFamily="34" charset="0"/>
              </a:rPr>
              <a:t>Collectivization</a:t>
            </a:r>
          </a:p>
          <a:p>
            <a:pPr marL="800100" lvl="1" indent="-342900">
              <a:buAutoNum type="alphaLcPeriod"/>
            </a:pPr>
            <a:r>
              <a:rPr lang="en-US" dirty="0" smtClean="0">
                <a:latin typeface="Arial Narrow" panose="020B0606020202030204" pitchFamily="34" charset="0"/>
              </a:rPr>
              <a:t>Inflation</a:t>
            </a:r>
          </a:p>
          <a:p>
            <a:pPr marL="800100" lvl="1" indent="-342900">
              <a:buAutoNum type="alphaLcPeriod"/>
            </a:pPr>
            <a:r>
              <a:rPr lang="en-US" dirty="0" smtClean="0">
                <a:latin typeface="Arial Narrow" panose="020B0606020202030204" pitchFamily="34" charset="0"/>
              </a:rPr>
              <a:t>Deficit spending</a:t>
            </a:r>
          </a:p>
          <a:p>
            <a:pPr marL="800100" lvl="1" indent="-342900">
              <a:buAutoNum type="alphaLcPeriod"/>
            </a:pPr>
            <a:r>
              <a:rPr lang="en-US" dirty="0" smtClean="0">
                <a:latin typeface="Arial Narrow" panose="020B0606020202030204" pitchFamily="34" charset="0"/>
              </a:rPr>
              <a:t>Depression</a:t>
            </a:r>
          </a:p>
          <a:p>
            <a:pPr marL="342900" indent="-342900">
              <a:buAutoNum type="arabicPeriod" startAt="6"/>
            </a:pPr>
            <a:r>
              <a:rPr lang="en-US" dirty="0" smtClean="0">
                <a:latin typeface="Arial Narrow" panose="020B0606020202030204" pitchFamily="34" charset="0"/>
              </a:rPr>
              <a:t>The term for the deliberate mass murder of a particular racial, political, or cultural group is…</a:t>
            </a:r>
          </a:p>
          <a:p>
            <a:pPr marL="800100" lvl="1" indent="-342900">
              <a:buAutoNum type="alphaLcPeriod"/>
            </a:pPr>
            <a:r>
              <a:rPr lang="en-US" dirty="0" smtClean="0">
                <a:latin typeface="Arial Narrow" panose="020B0606020202030204" pitchFamily="34" charset="0"/>
              </a:rPr>
              <a:t>Patricide</a:t>
            </a:r>
          </a:p>
          <a:p>
            <a:pPr marL="800100" lvl="1" indent="-342900">
              <a:buAutoNum type="alphaLcPeriod"/>
            </a:pPr>
            <a:r>
              <a:rPr lang="en-US" dirty="0" smtClean="0">
                <a:latin typeface="Arial Narrow" panose="020B0606020202030204" pitchFamily="34" charset="0"/>
              </a:rPr>
              <a:t>Suicide</a:t>
            </a:r>
          </a:p>
          <a:p>
            <a:pPr marL="800100" lvl="1" indent="-342900">
              <a:buAutoNum type="alphaLcPeriod"/>
            </a:pPr>
            <a:r>
              <a:rPr lang="en-US" dirty="0" smtClean="0">
                <a:latin typeface="Arial Narrow" panose="020B0606020202030204" pitchFamily="34" charset="0"/>
              </a:rPr>
              <a:t>Homicide</a:t>
            </a:r>
          </a:p>
          <a:p>
            <a:pPr marL="800100" lvl="1" indent="-342900">
              <a:buAutoNum type="alphaLcPeriod"/>
            </a:pPr>
            <a:r>
              <a:rPr lang="en-US" dirty="0" smtClean="0">
                <a:latin typeface="Arial Narrow" panose="020B0606020202030204" pitchFamily="34" charset="0"/>
              </a:rPr>
              <a:t>Genocide</a:t>
            </a:r>
          </a:p>
          <a:p>
            <a:pPr marL="342900" indent="-342900">
              <a:buAutoNum type="arabicPeriod" startAt="6"/>
            </a:pPr>
            <a:r>
              <a:rPr lang="en-US" dirty="0" smtClean="0">
                <a:latin typeface="Arial Narrow" panose="020B0606020202030204" pitchFamily="34" charset="0"/>
              </a:rPr>
              <a:t>As a form of protest, Mohandas Gandhi advocated _____, or the refusal to obey laws considered to be unjust.</a:t>
            </a:r>
          </a:p>
          <a:p>
            <a:pPr marL="800100" lvl="1" indent="-342900">
              <a:buAutoNum type="alphaLcPeriod"/>
            </a:pPr>
            <a:r>
              <a:rPr lang="en-US" dirty="0" smtClean="0">
                <a:latin typeface="Arial Narrow" panose="020B0606020202030204" pitchFamily="34" charset="0"/>
              </a:rPr>
              <a:t>Collective bargaining</a:t>
            </a:r>
          </a:p>
          <a:p>
            <a:pPr marL="800100" lvl="1" indent="-342900">
              <a:buAutoNum type="alphaLcPeriod"/>
            </a:pPr>
            <a:r>
              <a:rPr lang="en-US" dirty="0" smtClean="0">
                <a:latin typeface="Arial Narrow" panose="020B0606020202030204" pitchFamily="34" charset="0"/>
              </a:rPr>
              <a:t>Extraterritoriality</a:t>
            </a:r>
          </a:p>
          <a:p>
            <a:pPr marL="800100" lvl="1" indent="-342900">
              <a:buAutoNum type="alphaLcPeriod"/>
            </a:pPr>
            <a:r>
              <a:rPr lang="en-US" dirty="0" smtClean="0">
                <a:latin typeface="Arial Narrow" panose="020B0606020202030204" pitchFamily="34" charset="0"/>
              </a:rPr>
              <a:t>Civil disobedience</a:t>
            </a:r>
          </a:p>
          <a:p>
            <a:pPr marL="800100" lvl="1" indent="-342900">
              <a:buAutoNum type="alphaLcPeriod"/>
            </a:pPr>
            <a:r>
              <a:rPr lang="en-US" dirty="0" smtClean="0">
                <a:latin typeface="Arial Narrow" panose="020B0606020202030204" pitchFamily="34" charset="0"/>
              </a:rPr>
              <a:t>Guerilla tactics</a:t>
            </a:r>
            <a:endParaRPr 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28140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47163" y="875764"/>
            <a:ext cx="5088714" cy="509125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International violence before </a:t>
            </a:r>
            <a:r>
              <a:rPr lang="en-US" b="1" dirty="0" err="1" smtClean="0">
                <a:solidFill>
                  <a:srgbClr val="FF0000"/>
                </a:solidFill>
                <a:latin typeface="Arial Narrow" panose="020B0606020202030204" pitchFamily="34" charset="0"/>
              </a:rPr>
              <a:t>wwii</a:t>
            </a:r>
            <a:endParaRPr lang="en-US" b="1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r>
              <a:rPr lang="en-US" dirty="0" smtClean="0">
                <a:latin typeface="Arial Narrow" panose="020B0606020202030204" pitchFamily="34" charset="0"/>
              </a:rPr>
              <a:t>JAPAN INVADES MANCHURIA 1931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ITALY INVADES ETHIOPIA 1935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JAPAN INVADES CHINA 1937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GERMANY ANNEXES CZECHOSLAVAKIA 1939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GERMANY INVADES POLAND 1939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5993971" y="283336"/>
            <a:ext cx="5086538" cy="5091249"/>
          </a:xfrm>
        </p:spPr>
        <p:txBody>
          <a:bodyPr/>
          <a:lstStyle/>
          <a:p>
            <a:pPr marL="457200" indent="-457200">
              <a:buAutoNum type="arabicPeriod" startAt="9"/>
            </a:pPr>
            <a:r>
              <a:rPr lang="en-US" dirty="0" smtClean="0">
                <a:latin typeface="Arial Narrow" panose="020B0606020202030204" pitchFamily="34" charset="0"/>
              </a:rPr>
              <a:t>using THE INFORMATION PROVIDED, WHICH HISTORICAL CONCLUSION CAN BE DRAWN ABOUT THE CAUSE OF WORLD WAR II?</a:t>
            </a:r>
          </a:p>
          <a:p>
            <a:pPr marL="800100" lvl="1" indent="-342900">
              <a:buAutoNum type="alphaUcPeriod"/>
            </a:pPr>
            <a:r>
              <a:rPr lang="en-US" dirty="0" smtClean="0">
                <a:latin typeface="Arial Narrow" panose="020B0606020202030204" pitchFamily="34" charset="0"/>
              </a:rPr>
              <a:t>MILITARY ALLIANCES CREATED MANY OBLIGATIONS TO ENGAGE IN WARS.</a:t>
            </a:r>
          </a:p>
          <a:p>
            <a:pPr marL="800100" lvl="1" indent="-342900">
              <a:buAutoNum type="alphaUcPeriod"/>
            </a:pPr>
            <a:r>
              <a:rPr lang="en-US" dirty="0" smtClean="0">
                <a:latin typeface="Arial Narrow" panose="020B0606020202030204" pitchFamily="34" charset="0"/>
              </a:rPr>
              <a:t>THE NAZI PARTY DOMINATED POLITICS IN MANY EUROPEAN NATIONS.</a:t>
            </a:r>
          </a:p>
          <a:p>
            <a:pPr marL="800100" lvl="1" indent="-342900">
              <a:buAutoNum type="alphaUcPeriod"/>
            </a:pPr>
            <a:r>
              <a:rPr lang="en-US" dirty="0" smtClean="0">
                <a:latin typeface="Arial Narrow" panose="020B0606020202030204" pitchFamily="34" charset="0"/>
              </a:rPr>
              <a:t>THE UNITED NATIONS WAS TOO WEAK TO PREVENT THE SPREAD OF TOTALITARIANISM.</a:t>
            </a:r>
          </a:p>
          <a:p>
            <a:pPr marL="800100" lvl="1" indent="-342900">
              <a:buAutoNum type="alphaUcPeriod"/>
            </a:pPr>
            <a:r>
              <a:rPr lang="en-US" dirty="0" smtClean="0">
                <a:latin typeface="Arial Narrow" panose="020B0606020202030204" pitchFamily="34" charset="0"/>
              </a:rPr>
              <a:t>SOME NATIONS WERE AGGRESSIVE AND IMPERIALISTIC IN THEIR EFFORTS TO EXPAND.</a:t>
            </a:r>
            <a:endParaRPr 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20956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0" y="154547"/>
            <a:ext cx="11080507" cy="5748072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AutoNum type="arabicPeriod" startAt="10"/>
            </a:pPr>
            <a:r>
              <a:rPr lang="en-US" dirty="0" smtClean="0">
                <a:latin typeface="Arial Narrow" panose="020B0606020202030204" pitchFamily="34" charset="0"/>
              </a:rPr>
              <a:t>Germany used a “lightning war” or ____ to gain control of Poland.</a:t>
            </a:r>
          </a:p>
          <a:p>
            <a:pPr marL="800100" lvl="1" indent="-342900">
              <a:buAutoNum type="alphaLcPeriod"/>
            </a:pPr>
            <a:r>
              <a:rPr lang="en-US" dirty="0" smtClean="0">
                <a:latin typeface="Arial Narrow" panose="020B0606020202030204" pitchFamily="34" charset="0"/>
              </a:rPr>
              <a:t>Luftwaffe</a:t>
            </a:r>
          </a:p>
          <a:p>
            <a:pPr marL="800100" lvl="1" indent="-342900">
              <a:buAutoNum type="alphaLcPeriod"/>
            </a:pPr>
            <a:r>
              <a:rPr lang="en-US" dirty="0" smtClean="0">
                <a:latin typeface="Arial Narrow" panose="020B0606020202030204" pitchFamily="34" charset="0"/>
              </a:rPr>
              <a:t>Trench warfare</a:t>
            </a:r>
          </a:p>
          <a:p>
            <a:pPr marL="800100" lvl="1" indent="-342900">
              <a:buAutoNum type="alphaLcPeriod"/>
            </a:pPr>
            <a:r>
              <a:rPr lang="en-US" dirty="0" smtClean="0">
                <a:latin typeface="Arial Narrow" panose="020B0606020202030204" pitchFamily="34" charset="0"/>
              </a:rPr>
              <a:t>Blitzkrieg</a:t>
            </a:r>
          </a:p>
          <a:p>
            <a:pPr marL="800100" lvl="1" indent="-342900">
              <a:buAutoNum type="alphaLcPeriod"/>
            </a:pPr>
            <a:r>
              <a:rPr lang="en-US" dirty="0" smtClean="0">
                <a:latin typeface="Arial Narrow" panose="020B0606020202030204" pitchFamily="34" charset="0"/>
              </a:rPr>
              <a:t>Lebensraum</a:t>
            </a:r>
          </a:p>
          <a:p>
            <a:pPr marL="342900" indent="-342900">
              <a:buAutoNum type="arabicPeriod" startAt="10"/>
            </a:pPr>
            <a:r>
              <a:rPr lang="en-US" dirty="0" smtClean="0">
                <a:latin typeface="Arial Narrow" panose="020B0606020202030204" pitchFamily="34" charset="0"/>
              </a:rPr>
              <a:t>The period of political tensions between the us and the soviet union following world war ii was known as the</a:t>
            </a:r>
          </a:p>
          <a:p>
            <a:pPr marL="800100" lvl="1" indent="-342900">
              <a:buAutoNum type="alphaLcPeriod"/>
            </a:pPr>
            <a:r>
              <a:rPr lang="en-US" dirty="0" smtClean="0">
                <a:latin typeface="Arial Narrow" panose="020B0606020202030204" pitchFamily="34" charset="0"/>
              </a:rPr>
              <a:t>Great depression</a:t>
            </a:r>
          </a:p>
          <a:p>
            <a:pPr marL="800100" lvl="1" indent="-342900">
              <a:buAutoNum type="alphaLcPeriod"/>
            </a:pPr>
            <a:r>
              <a:rPr lang="en-US" dirty="0" smtClean="0">
                <a:latin typeface="Arial Narrow" panose="020B0606020202030204" pitchFamily="34" charset="0"/>
              </a:rPr>
              <a:t>Doctrine of aggression</a:t>
            </a:r>
          </a:p>
          <a:p>
            <a:pPr marL="800100" lvl="1" indent="-342900">
              <a:buAutoNum type="alphaLcPeriod"/>
            </a:pPr>
            <a:r>
              <a:rPr lang="en-US" dirty="0" err="1" smtClean="0">
                <a:latin typeface="Arial Narrow" panose="020B0606020202030204" pitchFamily="34" charset="0"/>
              </a:rPr>
              <a:t>Postdam</a:t>
            </a:r>
            <a:r>
              <a:rPr lang="en-US" dirty="0" smtClean="0">
                <a:latin typeface="Arial Narrow" panose="020B0606020202030204" pitchFamily="34" charset="0"/>
              </a:rPr>
              <a:t> agreement</a:t>
            </a:r>
          </a:p>
          <a:p>
            <a:pPr marL="800100" lvl="1" indent="-342900">
              <a:buAutoNum type="alphaLcPeriod"/>
            </a:pPr>
            <a:r>
              <a:rPr lang="en-US" dirty="0" smtClean="0">
                <a:latin typeface="Arial Narrow" panose="020B0606020202030204" pitchFamily="34" charset="0"/>
              </a:rPr>
              <a:t>Cold war</a:t>
            </a:r>
          </a:p>
          <a:p>
            <a:pPr marL="342900" indent="-342900">
              <a:buAutoNum type="arabicPeriod" startAt="10"/>
            </a:pPr>
            <a:r>
              <a:rPr lang="en-US" dirty="0" smtClean="0">
                <a:latin typeface="Arial Narrow" panose="020B0606020202030204" pitchFamily="34" charset="0"/>
              </a:rPr>
              <a:t>What policy attempted to satisfy the reasonable demands of dissatisfied powers?</a:t>
            </a:r>
          </a:p>
          <a:p>
            <a:pPr marL="800100" lvl="1" indent="-342900">
              <a:buAutoNum type="alphaLcPeriod"/>
            </a:pPr>
            <a:r>
              <a:rPr lang="en-US" dirty="0" smtClean="0">
                <a:latin typeface="Arial Narrow" panose="020B0606020202030204" pitchFamily="34" charset="0"/>
              </a:rPr>
              <a:t>Easement</a:t>
            </a:r>
          </a:p>
          <a:p>
            <a:pPr marL="800100" lvl="1" indent="-342900">
              <a:buAutoNum type="alphaLcPeriod"/>
            </a:pPr>
            <a:r>
              <a:rPr lang="en-US" dirty="0" smtClean="0">
                <a:latin typeface="Arial Narrow" panose="020B0606020202030204" pitchFamily="34" charset="0"/>
              </a:rPr>
              <a:t>Appeasement</a:t>
            </a:r>
          </a:p>
          <a:p>
            <a:pPr marL="800100" lvl="1" indent="-342900">
              <a:buAutoNum type="alphaLcPeriod"/>
            </a:pPr>
            <a:r>
              <a:rPr lang="en-US" dirty="0" smtClean="0">
                <a:latin typeface="Arial Narrow" panose="020B0606020202030204" pitchFamily="34" charset="0"/>
              </a:rPr>
              <a:t>Isolationism</a:t>
            </a:r>
          </a:p>
          <a:p>
            <a:pPr marL="800100" lvl="1" indent="-342900">
              <a:buAutoNum type="alphaLcPeriod"/>
            </a:pPr>
            <a:r>
              <a:rPr lang="en-US" dirty="0" smtClean="0">
                <a:latin typeface="Arial Narrow" panose="020B0606020202030204" pitchFamily="34" charset="0"/>
              </a:rPr>
              <a:t>Colonization</a:t>
            </a:r>
          </a:p>
          <a:p>
            <a:pPr marL="342900" indent="-342900">
              <a:buAutoNum type="arabicPeriod" startAt="10"/>
            </a:pPr>
            <a:endParaRPr 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79948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6366" y="0"/>
            <a:ext cx="10694141" cy="5374585"/>
          </a:xfrm>
        </p:spPr>
        <p:txBody>
          <a:bodyPr>
            <a:normAutofit/>
          </a:bodyPr>
          <a:lstStyle/>
          <a:p>
            <a:pPr marL="457200" indent="-457200">
              <a:buAutoNum type="arabicPeriod" startAt="13"/>
            </a:pPr>
            <a:r>
              <a:rPr lang="en-US" dirty="0" smtClean="0">
                <a:latin typeface="Arial Narrow" panose="020B0606020202030204" pitchFamily="34" charset="0"/>
              </a:rPr>
              <a:t>Which country did </a:t>
            </a:r>
            <a:r>
              <a:rPr lang="en-US" dirty="0" err="1" smtClean="0">
                <a:latin typeface="Arial Narrow" panose="020B0606020202030204" pitchFamily="34" charset="0"/>
              </a:rPr>
              <a:t>hitler</a:t>
            </a:r>
            <a:r>
              <a:rPr lang="en-US" dirty="0" smtClean="0">
                <a:latin typeface="Arial Narrow" panose="020B0606020202030204" pitchFamily="34" charset="0"/>
              </a:rPr>
              <a:t> invade in 1939, launching world war ii?</a:t>
            </a:r>
          </a:p>
          <a:p>
            <a:pPr marL="800100" lvl="1" indent="-342900">
              <a:buAutoNum type="alphaLcPeriod"/>
            </a:pPr>
            <a:r>
              <a:rPr lang="en-US" dirty="0" smtClean="0">
                <a:latin typeface="Arial Narrow" panose="020B0606020202030204" pitchFamily="34" charset="0"/>
              </a:rPr>
              <a:t>Denmark</a:t>
            </a:r>
          </a:p>
          <a:p>
            <a:pPr marL="800100" lvl="1" indent="-342900">
              <a:buAutoNum type="alphaLcPeriod"/>
            </a:pPr>
            <a:r>
              <a:rPr lang="en-US" dirty="0" smtClean="0">
                <a:latin typeface="Arial Narrow" panose="020B0606020202030204" pitchFamily="34" charset="0"/>
              </a:rPr>
              <a:t>France</a:t>
            </a:r>
          </a:p>
          <a:p>
            <a:pPr marL="800100" lvl="1" indent="-342900">
              <a:buAutoNum type="alphaLcPeriod"/>
            </a:pPr>
            <a:r>
              <a:rPr lang="en-US" dirty="0" smtClean="0">
                <a:latin typeface="Arial Narrow" panose="020B0606020202030204" pitchFamily="34" charset="0"/>
              </a:rPr>
              <a:t>Poland</a:t>
            </a:r>
          </a:p>
          <a:p>
            <a:pPr marL="800100" lvl="1" indent="-342900">
              <a:buAutoNum type="alphaLcPeriod"/>
            </a:pPr>
            <a:r>
              <a:rPr lang="en-US" dirty="0" smtClean="0">
                <a:latin typeface="Arial Narrow" panose="020B0606020202030204" pitchFamily="34" charset="0"/>
              </a:rPr>
              <a:t>Greece</a:t>
            </a:r>
          </a:p>
          <a:p>
            <a:pPr marL="342900" indent="-342900">
              <a:buAutoNum type="arabicPeriod" startAt="13"/>
            </a:pPr>
            <a:r>
              <a:rPr lang="en-US" dirty="0" smtClean="0">
                <a:latin typeface="Arial Narrow" panose="020B0606020202030204" pitchFamily="34" charset="0"/>
              </a:rPr>
              <a:t>What happened to many Japanese </a:t>
            </a:r>
            <a:r>
              <a:rPr lang="en-US" dirty="0" err="1" smtClean="0">
                <a:latin typeface="Arial Narrow" panose="020B0606020202030204" pitchFamily="34" charset="0"/>
              </a:rPr>
              <a:t>americans</a:t>
            </a:r>
            <a:r>
              <a:rPr lang="en-US" dirty="0" smtClean="0">
                <a:latin typeface="Arial Narrow" panose="020B0606020202030204" pitchFamily="34" charset="0"/>
              </a:rPr>
              <a:t> in California during world war ii?</a:t>
            </a:r>
          </a:p>
          <a:p>
            <a:pPr marL="800100" lvl="1" indent="-342900">
              <a:buAutoNum type="alphaLcPeriod"/>
            </a:pPr>
            <a:r>
              <a:rPr lang="en-US" dirty="0" smtClean="0">
                <a:latin typeface="Arial Narrow" panose="020B0606020202030204" pitchFamily="34" charset="0"/>
              </a:rPr>
              <a:t>They were removed from their homes and interned in camps.</a:t>
            </a:r>
          </a:p>
          <a:p>
            <a:pPr marL="800100" lvl="1" indent="-342900">
              <a:buAutoNum type="alphaLcPeriod"/>
            </a:pPr>
            <a:r>
              <a:rPr lang="en-US" dirty="0" smtClean="0">
                <a:latin typeface="Arial Narrow" panose="020B0606020202030204" pitchFamily="34" charset="0"/>
              </a:rPr>
              <a:t>They were forced to return in disgrace to japan.</a:t>
            </a:r>
          </a:p>
          <a:p>
            <a:pPr marL="800100" lvl="1" indent="-342900">
              <a:buAutoNum type="alphaLcPeriod"/>
            </a:pPr>
            <a:r>
              <a:rPr lang="en-US" dirty="0" smtClean="0">
                <a:latin typeface="Arial Narrow" panose="020B0606020202030204" pitchFamily="34" charset="0"/>
              </a:rPr>
              <a:t>They were forced into military service and sent to the front lines.</a:t>
            </a:r>
          </a:p>
          <a:p>
            <a:pPr marL="800100" lvl="1" indent="-342900">
              <a:buAutoNum type="alphaLcPeriod"/>
            </a:pPr>
            <a:r>
              <a:rPr lang="en-US" dirty="0" smtClean="0">
                <a:latin typeface="Arial Narrow" panose="020B0606020202030204" pitchFamily="34" charset="0"/>
              </a:rPr>
              <a:t>They were all assumed to be spies and were put on trial.</a:t>
            </a:r>
            <a:endParaRPr 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86319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7" y="183524"/>
            <a:ext cx="10396882" cy="1158140"/>
          </a:xfrm>
        </p:spPr>
        <p:txBody>
          <a:bodyPr/>
          <a:lstStyle/>
          <a:p>
            <a:r>
              <a:rPr lang="en-US" dirty="0" smtClean="0"/>
              <a:t>ANSWERS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206062" y="991674"/>
            <a:ext cx="5602310" cy="4971244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dirty="0" smtClean="0">
                <a:latin typeface="Arial Narrow" panose="020B0606020202030204" pitchFamily="34" charset="0"/>
              </a:rPr>
              <a:t>C</a:t>
            </a:r>
          </a:p>
          <a:p>
            <a:pPr marL="457200" indent="-457200">
              <a:buAutoNum type="arabicPeriod"/>
            </a:pPr>
            <a:r>
              <a:rPr lang="en-US" dirty="0" smtClean="0">
                <a:latin typeface="Arial Narrow" panose="020B0606020202030204" pitchFamily="34" charset="0"/>
              </a:rPr>
              <a:t>A</a:t>
            </a:r>
          </a:p>
          <a:p>
            <a:pPr marL="457200" indent="-457200">
              <a:buAutoNum type="arabicPeriod"/>
            </a:pPr>
            <a:r>
              <a:rPr lang="en-US" dirty="0" smtClean="0">
                <a:latin typeface="Arial Narrow" panose="020B0606020202030204" pitchFamily="34" charset="0"/>
              </a:rPr>
              <a:t>C</a:t>
            </a:r>
          </a:p>
          <a:p>
            <a:pPr marL="457200" indent="-457200">
              <a:buAutoNum type="arabicPeriod"/>
            </a:pPr>
            <a:r>
              <a:rPr lang="en-US" dirty="0" smtClean="0">
                <a:latin typeface="Arial Narrow" panose="020B0606020202030204" pitchFamily="34" charset="0"/>
              </a:rPr>
              <a:t>A</a:t>
            </a:r>
          </a:p>
          <a:p>
            <a:pPr marL="457200" indent="-457200">
              <a:buAutoNum type="arabicPeriod"/>
            </a:pPr>
            <a:r>
              <a:rPr lang="en-US" dirty="0" smtClean="0">
                <a:latin typeface="Arial Narrow" panose="020B0606020202030204" pitchFamily="34" charset="0"/>
              </a:rPr>
              <a:t>B</a:t>
            </a:r>
          </a:p>
          <a:p>
            <a:pPr marL="457200" indent="-457200">
              <a:buAutoNum type="arabicPeriod"/>
            </a:pPr>
            <a:r>
              <a:rPr lang="en-US" dirty="0" smtClean="0">
                <a:latin typeface="Arial Narrow" panose="020B0606020202030204" pitchFamily="34" charset="0"/>
              </a:rPr>
              <a:t>D</a:t>
            </a:r>
          </a:p>
          <a:p>
            <a:pPr marL="457200" indent="-457200">
              <a:buAutoNum type="arabicPeriod"/>
            </a:pPr>
            <a:r>
              <a:rPr lang="en-US" dirty="0" smtClean="0">
                <a:latin typeface="Arial Narrow" panose="020B0606020202030204" pitchFamily="34" charset="0"/>
              </a:rPr>
              <a:t>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1460607" y="1084601"/>
            <a:ext cx="5086538" cy="3311189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 startAt="8"/>
            </a:pPr>
            <a:r>
              <a:rPr lang="en-US" dirty="0">
                <a:latin typeface="Arial Narrow" panose="020B0606020202030204" pitchFamily="34" charset="0"/>
              </a:rPr>
              <a:t>C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n-US" dirty="0">
                <a:latin typeface="Arial Narrow" panose="020B0606020202030204" pitchFamily="34" charset="0"/>
              </a:rPr>
              <a:t>D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n-US" dirty="0">
                <a:latin typeface="Arial Narrow" panose="020B0606020202030204" pitchFamily="34" charset="0"/>
              </a:rPr>
              <a:t>C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n-US" dirty="0">
                <a:latin typeface="Arial Narrow" panose="020B0606020202030204" pitchFamily="34" charset="0"/>
              </a:rPr>
              <a:t>D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n-US" dirty="0">
                <a:latin typeface="Arial Narrow" panose="020B0606020202030204" pitchFamily="34" charset="0"/>
              </a:rPr>
              <a:t>B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n-US" dirty="0">
                <a:latin typeface="Arial Narrow" panose="020B0606020202030204" pitchFamily="34" charset="0"/>
              </a:rPr>
              <a:t>C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n-US" dirty="0">
                <a:latin typeface="Arial Narrow" panose="020B0606020202030204" pitchFamily="34" charset="0"/>
              </a:rPr>
              <a:t>A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14434" y="991674"/>
            <a:ext cx="48682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Narrow" panose="020B0606020202030204" pitchFamily="34" charset="0"/>
              </a:rPr>
              <a:t>To make an 85%, you need 12 correct!</a:t>
            </a:r>
          </a:p>
          <a:p>
            <a:endParaRPr lang="en-US" sz="2400" dirty="0">
              <a:latin typeface="Arial Narrow" panose="020B0606020202030204" pitchFamily="34" charset="0"/>
            </a:endParaRPr>
          </a:p>
          <a:p>
            <a:r>
              <a:rPr lang="en-US" sz="2400" dirty="0" smtClean="0">
                <a:latin typeface="Arial Narrow" panose="020B0606020202030204" pitchFamily="34" charset="0"/>
              </a:rPr>
              <a:t>World War I, INTERWAR, AND WORLD WAR II ARE IN CHAPTERS 23-26 IN THE BLUE TEXTBOOK!</a:t>
            </a:r>
            <a:endParaRPr lang="en-US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41143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Political division and conflict during the cold war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The us and the soviet union became fierce political rivals.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The us provided aid to countries threatened by communist expansion.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Each side formed alliances:</a:t>
            </a:r>
          </a:p>
          <a:p>
            <a:pPr lvl="1"/>
            <a:r>
              <a:rPr lang="en-US" dirty="0" smtClean="0">
                <a:latin typeface="Arial Narrow" panose="020B0606020202030204" pitchFamily="34" charset="0"/>
              </a:rPr>
              <a:t>NATO—us AND ITS ALLIES</a:t>
            </a:r>
          </a:p>
          <a:p>
            <a:pPr lvl="1"/>
            <a:r>
              <a:rPr lang="en-US" dirty="0" smtClean="0">
                <a:latin typeface="Arial Narrow" panose="020B0606020202030204" pitchFamily="34" charset="0"/>
              </a:rPr>
              <a:t>Warsaw Pact—Soviet Union and its allies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Political division led to a growing arms race, the Berlin Wall and the Cuban Missile Crisis</a:t>
            </a:r>
            <a:endParaRPr 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96933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The Soviet Union and Eastern Europe during the cold war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It its economy, the Soviet Union emphasized heavy industry, benefitting the military over average citizens.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Stalin ruled by repression and political terror.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Khrushchev tried to increase farm and consumer products, but his policies failed.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The soviet union gained control over much of eastern Europe.</a:t>
            </a:r>
          </a:p>
          <a:p>
            <a:pPr lvl="1"/>
            <a:r>
              <a:rPr lang="en-US" dirty="0" smtClean="0">
                <a:latin typeface="Arial Narrow" panose="020B0606020202030204" pitchFamily="34" charset="0"/>
              </a:rPr>
              <a:t>Satellite states</a:t>
            </a:r>
          </a:p>
          <a:p>
            <a:pPr lvl="1"/>
            <a:r>
              <a:rPr lang="en-US" dirty="0" smtClean="0">
                <a:latin typeface="Arial Narrow" panose="020B0606020202030204" pitchFamily="34" charset="0"/>
              </a:rPr>
              <a:t>Communist bloc</a:t>
            </a:r>
            <a:endParaRPr 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83276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Western Europe and north America during the cold war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Economic aid from the </a:t>
            </a:r>
            <a:r>
              <a:rPr lang="en-US" dirty="0" err="1" smtClean="0">
                <a:latin typeface="Arial Narrow" panose="020B0606020202030204" pitchFamily="34" charset="0"/>
              </a:rPr>
              <a:t>marshall</a:t>
            </a:r>
            <a:r>
              <a:rPr lang="en-US" dirty="0" smtClean="0">
                <a:latin typeface="Arial Narrow" panose="020B0606020202030204" pitchFamily="34" charset="0"/>
              </a:rPr>
              <a:t> plan helped western Europe recover from the devastation of war.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Six nations formed the European Economic Community.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In the United </a:t>
            </a:r>
            <a:r>
              <a:rPr lang="en-US" dirty="0" err="1" smtClean="0">
                <a:latin typeface="Arial Narrow" panose="020B0606020202030204" pitchFamily="34" charset="0"/>
              </a:rPr>
              <a:t>StaTES</a:t>
            </a:r>
            <a:r>
              <a:rPr lang="en-US" dirty="0" smtClean="0">
                <a:latin typeface="Arial Narrow" panose="020B0606020202030204" pitchFamily="34" charset="0"/>
              </a:rPr>
              <a:t>, Cold War tensions led to war in Korea and the red scare.</a:t>
            </a:r>
          </a:p>
          <a:p>
            <a:pPr lvl="1"/>
            <a:r>
              <a:rPr lang="en-US" dirty="0" smtClean="0">
                <a:latin typeface="Arial Narrow" panose="020B0606020202030204" pitchFamily="34" charset="0"/>
              </a:rPr>
              <a:t>Policy of containment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New technology and civil rights struggles changed society.</a:t>
            </a:r>
          </a:p>
        </p:txBody>
      </p:sp>
    </p:spTree>
    <p:extLst>
      <p:ext uri="{BB962C8B-B14F-4D97-AF65-F5344CB8AC3E}">
        <p14:creationId xmlns:p14="http://schemas.microsoft.com/office/powerpoint/2010/main" xmlns="" val="1056708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India and New Imperialism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Indian mistrust of the British and cultural differences led to the </a:t>
            </a:r>
            <a:r>
              <a:rPr lang="en-US" dirty="0" err="1" smtClean="0"/>
              <a:t>sepoy</a:t>
            </a:r>
            <a:r>
              <a:rPr lang="en-US" dirty="0" smtClean="0"/>
              <a:t> mutiny.</a:t>
            </a:r>
          </a:p>
          <a:p>
            <a:r>
              <a:rPr lang="en-US" dirty="0" smtClean="0"/>
              <a:t>After the mutiny, </a:t>
            </a:r>
            <a:r>
              <a:rPr lang="en-US" dirty="0" err="1" smtClean="0"/>
              <a:t>britiain</a:t>
            </a:r>
            <a:r>
              <a:rPr lang="en-US" dirty="0" smtClean="0"/>
              <a:t> stabilized India but hurt the economy and degraded the Indians.</a:t>
            </a:r>
          </a:p>
          <a:p>
            <a:r>
              <a:rPr lang="en-US" dirty="0" smtClean="0"/>
              <a:t>Resistance to </a:t>
            </a:r>
            <a:r>
              <a:rPr lang="en-US" dirty="0" err="1" smtClean="0"/>
              <a:t>british</a:t>
            </a:r>
            <a:r>
              <a:rPr lang="en-US" dirty="0" smtClean="0"/>
              <a:t> rule led to an independence movement guided by Mohandas </a:t>
            </a:r>
            <a:r>
              <a:rPr lang="en-US" dirty="0" err="1" smtClean="0"/>
              <a:t>Ghandi</a:t>
            </a:r>
            <a:r>
              <a:rPr lang="en-US" dirty="0" smtClean="0"/>
              <a:t>, which was ultimately successful.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375331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789" y="685800"/>
            <a:ext cx="11475076" cy="115196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Economic and political change in the soviet union and eastern </a:t>
            </a:r>
            <a:r>
              <a:rPr lang="en-US" dirty="0" err="1" smtClean="0">
                <a:latin typeface="Arial Narrow" panose="020B0606020202030204" pitchFamily="34" charset="0"/>
              </a:rPr>
              <a:t>europe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Gorbachev’s reforms helped to end the cold war and break up the soviet union.</a:t>
            </a:r>
          </a:p>
          <a:p>
            <a:pPr lvl="1"/>
            <a:r>
              <a:rPr lang="en-US" dirty="0" smtClean="0">
                <a:latin typeface="Arial Narrow" panose="020B0606020202030204" pitchFamily="34" charset="0"/>
              </a:rPr>
              <a:t>Glasnost and perestroika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Communist regimes in Eastern Europe ended as the loss of Soviet support led to revolutions.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Ethnic tensions in Yugoslavia led to conflicts in </a:t>
            </a:r>
            <a:r>
              <a:rPr lang="en-US" dirty="0" err="1" smtClean="0">
                <a:latin typeface="Arial Narrow" panose="020B0606020202030204" pitchFamily="34" charset="0"/>
              </a:rPr>
              <a:t>bosnia</a:t>
            </a:r>
            <a:r>
              <a:rPr lang="en-US" dirty="0" smtClean="0">
                <a:latin typeface="Arial Narrow" panose="020B0606020202030204" pitchFamily="34" charset="0"/>
              </a:rPr>
              <a:t> and Kosovo.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Energy resources support Russia’s economy, but it still faces many economic and social problems.</a:t>
            </a:r>
          </a:p>
        </p:txBody>
      </p:sp>
    </p:spTree>
    <p:extLst>
      <p:ext uri="{BB962C8B-B14F-4D97-AF65-F5344CB8AC3E}">
        <p14:creationId xmlns:p14="http://schemas.microsoft.com/office/powerpoint/2010/main" xmlns="" val="34270002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425" y="685800"/>
            <a:ext cx="10915258" cy="115196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Economic and social issues in Western Europe and North America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Us president Nixon resigned after the Watergate scandal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After reunification, Germany faced the cost of rebuilding the economy of eastern Germany.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The EC became the European Union, and most members adopted a common currency (the Euro).</a:t>
            </a:r>
          </a:p>
          <a:p>
            <a:pPr marL="0" indent="0">
              <a:buNone/>
            </a:pPr>
            <a:endParaRPr 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68653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1945-Present Test Practice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57578" y="1403798"/>
            <a:ext cx="10822930" cy="3970788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AutoNum type="arabicPeriod"/>
            </a:pPr>
            <a:r>
              <a:rPr lang="en-US" dirty="0" smtClean="0">
                <a:latin typeface="Arial Narrow" panose="020B0606020202030204" pitchFamily="34" charset="0"/>
              </a:rPr>
              <a:t>How did Mikhail </a:t>
            </a:r>
            <a:r>
              <a:rPr lang="en-US" dirty="0" err="1" smtClean="0">
                <a:latin typeface="Arial Narrow" panose="020B0606020202030204" pitchFamily="34" charset="0"/>
              </a:rPr>
              <a:t>gorbachev’s</a:t>
            </a:r>
            <a:r>
              <a:rPr lang="en-US" dirty="0" smtClean="0">
                <a:latin typeface="Arial Narrow" panose="020B0606020202030204" pitchFamily="34" charset="0"/>
              </a:rPr>
              <a:t> policies of glasnost and perestroika affect the soviet union?</a:t>
            </a:r>
          </a:p>
          <a:p>
            <a:pPr marL="800100" lvl="1" indent="-342900">
              <a:buAutoNum type="alphaLcPeriod"/>
            </a:pPr>
            <a:r>
              <a:rPr lang="en-US" dirty="0" smtClean="0">
                <a:latin typeface="Arial Narrow" panose="020B0606020202030204" pitchFamily="34" charset="0"/>
              </a:rPr>
              <a:t>The power of the soviet union’s communist party was strengthened.</a:t>
            </a:r>
          </a:p>
          <a:p>
            <a:pPr marL="800100" lvl="1" indent="-342900">
              <a:buAutoNum type="alphaLcPeriod"/>
            </a:pPr>
            <a:r>
              <a:rPr lang="en-US" dirty="0" smtClean="0">
                <a:latin typeface="Arial Narrow" panose="020B0606020202030204" pitchFamily="34" charset="0"/>
              </a:rPr>
              <a:t>Many soviet citizens demanded more economic and political freedom.</a:t>
            </a:r>
          </a:p>
          <a:p>
            <a:pPr marL="800100" lvl="1" indent="-342900">
              <a:buAutoNum type="alphaLcPeriod"/>
            </a:pPr>
            <a:r>
              <a:rPr lang="en-US" dirty="0" smtClean="0">
                <a:latin typeface="Arial Narrow" panose="020B0606020202030204" pitchFamily="34" charset="0"/>
              </a:rPr>
              <a:t>Soviet powers were centralized under a totalitarian dictator.</a:t>
            </a:r>
          </a:p>
          <a:p>
            <a:pPr marL="800100" lvl="1" indent="-342900">
              <a:buAutoNum type="alphaLcPeriod"/>
            </a:pPr>
            <a:r>
              <a:rPr lang="en-US" dirty="0" smtClean="0">
                <a:latin typeface="Arial Narrow" panose="020B0606020202030204" pitchFamily="34" charset="0"/>
              </a:rPr>
              <a:t>The soviet union increased its influence in the nations of eastern Europe.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Arial Narrow" panose="020B0606020202030204" pitchFamily="34" charset="0"/>
              </a:rPr>
              <a:t>To keep communism within its existing boundaries, the United states followed a policy of</a:t>
            </a:r>
          </a:p>
          <a:p>
            <a:pPr marL="800100" lvl="1" indent="-342900">
              <a:buAutoNum type="alphaLcPeriod"/>
            </a:pPr>
            <a:r>
              <a:rPr lang="en-US" dirty="0" smtClean="0">
                <a:latin typeface="Arial Narrow" panose="020B0606020202030204" pitchFamily="34" charset="0"/>
              </a:rPr>
              <a:t>Encroachment</a:t>
            </a:r>
          </a:p>
          <a:p>
            <a:pPr marL="800100" lvl="1" indent="-342900">
              <a:buAutoNum type="alphaLcPeriod"/>
            </a:pPr>
            <a:r>
              <a:rPr lang="en-US" dirty="0" smtClean="0">
                <a:latin typeface="Arial Narrow" panose="020B0606020202030204" pitchFamily="34" charset="0"/>
              </a:rPr>
              <a:t>Socialism</a:t>
            </a:r>
          </a:p>
          <a:p>
            <a:pPr marL="800100" lvl="1" indent="-342900">
              <a:buAutoNum type="alphaLcPeriod"/>
            </a:pPr>
            <a:r>
              <a:rPr lang="en-US" dirty="0" smtClean="0">
                <a:latin typeface="Arial Narrow" panose="020B0606020202030204" pitchFamily="34" charset="0"/>
              </a:rPr>
              <a:t>Colonization</a:t>
            </a:r>
          </a:p>
          <a:p>
            <a:pPr marL="800100" lvl="1" indent="-342900">
              <a:buAutoNum type="alphaLcPeriod"/>
            </a:pPr>
            <a:r>
              <a:rPr lang="en-US" dirty="0" smtClean="0">
                <a:latin typeface="Arial Narrow" panose="020B0606020202030204" pitchFamily="34" charset="0"/>
              </a:rPr>
              <a:t>containment</a:t>
            </a:r>
            <a:endParaRPr 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57475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47730" y="1493950"/>
            <a:ext cx="5426784" cy="388063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 Narrow" panose="020B0606020202030204" pitchFamily="34" charset="0"/>
              </a:rPr>
              <a:t>20</a:t>
            </a:r>
            <a:r>
              <a:rPr lang="en-US" baseline="30000" dirty="0" smtClean="0">
                <a:latin typeface="Arial Narrow" panose="020B0606020202030204" pitchFamily="34" charset="0"/>
              </a:rPr>
              <a:t>th</a:t>
            </a:r>
            <a:r>
              <a:rPr lang="en-US" dirty="0" smtClean="0">
                <a:latin typeface="Arial Narrow" panose="020B0606020202030204" pitchFamily="34" charset="0"/>
              </a:rPr>
              <a:t> Century International Developments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Berlin blockade 1948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Cuban missile crisis 1962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Brezhnev doctrine 1968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6058365" y="1097481"/>
            <a:ext cx="5086538" cy="3311189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AutoNum type="arabicPeriod" startAt="3"/>
            </a:pPr>
            <a:r>
              <a:rPr lang="en-US" dirty="0" smtClean="0">
                <a:latin typeface="Arial Narrow" panose="020B0606020202030204" pitchFamily="34" charset="0"/>
              </a:rPr>
              <a:t>How did the developments provided affect international politics?</a:t>
            </a:r>
          </a:p>
          <a:p>
            <a:pPr marL="800100" lvl="1" indent="-342900">
              <a:buAutoNum type="alphaLcPeriod"/>
            </a:pPr>
            <a:r>
              <a:rPr lang="en-US" dirty="0" smtClean="0">
                <a:latin typeface="Arial Narrow" panose="020B0606020202030204" pitchFamily="34" charset="0"/>
              </a:rPr>
              <a:t>They inspired the creation of the united nations.</a:t>
            </a:r>
          </a:p>
          <a:p>
            <a:pPr marL="800100" lvl="1" indent="-342900">
              <a:buAutoNum type="alphaLcPeriod"/>
            </a:pPr>
            <a:r>
              <a:rPr lang="en-US" dirty="0" smtClean="0">
                <a:latin typeface="Arial Narrow" panose="020B0606020202030204" pitchFamily="34" charset="0"/>
              </a:rPr>
              <a:t>They intensified cold war conflicts and tensions</a:t>
            </a:r>
          </a:p>
          <a:p>
            <a:pPr marL="800100" lvl="1" indent="-342900">
              <a:buAutoNum type="alphaLcPeriod"/>
            </a:pPr>
            <a:r>
              <a:rPr lang="en-US" dirty="0" smtClean="0">
                <a:latin typeface="Arial Narrow" panose="020B0606020202030204" pitchFamily="34" charset="0"/>
              </a:rPr>
              <a:t>They started cooperation between the us and the former soviet union</a:t>
            </a:r>
          </a:p>
          <a:p>
            <a:pPr marL="800100" lvl="1" indent="-342900">
              <a:buAutoNum type="alphaLcPeriod"/>
            </a:pPr>
            <a:r>
              <a:rPr lang="en-US" dirty="0" smtClean="0">
                <a:latin typeface="Arial Narrow" panose="020B0606020202030204" pitchFamily="34" charset="0"/>
              </a:rPr>
              <a:t>They represented global preference for democratic values, institutions, and governments.</a:t>
            </a:r>
            <a:endParaRPr 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27059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90152" y="218940"/>
            <a:ext cx="10964597" cy="5374585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AutoNum type="arabicPeriod" startAt="4"/>
            </a:pPr>
            <a:r>
              <a:rPr lang="en-US" dirty="0" smtClean="0">
                <a:latin typeface="Arial Narrow" panose="020B0606020202030204" pitchFamily="34" charset="0"/>
              </a:rPr>
              <a:t>Mikhail </a:t>
            </a:r>
            <a:r>
              <a:rPr lang="en-US" dirty="0" err="1" smtClean="0">
                <a:latin typeface="Arial Narrow" panose="020B0606020202030204" pitchFamily="34" charset="0"/>
              </a:rPr>
              <a:t>gorbachev</a:t>
            </a:r>
            <a:r>
              <a:rPr lang="en-US" dirty="0" smtClean="0">
                <a:latin typeface="Arial Narrow" panose="020B0606020202030204" pitchFamily="34" charset="0"/>
              </a:rPr>
              <a:t> based his radical reforms on ___, or restructuring.</a:t>
            </a:r>
          </a:p>
          <a:p>
            <a:pPr marL="800100" lvl="1" indent="-342900">
              <a:buAutoNum type="alphaUcPeriod"/>
            </a:pPr>
            <a:r>
              <a:rPr lang="en-US" dirty="0" smtClean="0">
                <a:latin typeface="Arial Narrow" panose="020B0606020202030204" pitchFamily="34" charset="0"/>
              </a:rPr>
              <a:t>Intifada</a:t>
            </a:r>
          </a:p>
          <a:p>
            <a:pPr marL="800100" lvl="1" indent="-342900">
              <a:buAutoNum type="alphaUcPeriod"/>
            </a:pPr>
            <a:r>
              <a:rPr lang="en-US" dirty="0" err="1" smtClean="0">
                <a:latin typeface="Arial Narrow" panose="020B0606020202030204" pitchFamily="34" charset="0"/>
              </a:rPr>
              <a:t>Genetroika</a:t>
            </a:r>
            <a:endParaRPr lang="en-US" dirty="0" smtClean="0">
              <a:latin typeface="Arial Narrow" panose="020B0606020202030204" pitchFamily="34" charset="0"/>
            </a:endParaRPr>
          </a:p>
          <a:p>
            <a:pPr marL="800100" lvl="1" indent="-342900">
              <a:buAutoNum type="alphaUcPeriod"/>
            </a:pPr>
            <a:r>
              <a:rPr lang="en-US" dirty="0" err="1" smtClean="0">
                <a:latin typeface="Arial Narrow" panose="020B0606020202030204" pitchFamily="34" charset="0"/>
              </a:rPr>
              <a:t>Restifada</a:t>
            </a:r>
            <a:endParaRPr lang="en-US" dirty="0" smtClean="0">
              <a:latin typeface="Arial Narrow" panose="020B0606020202030204" pitchFamily="34" charset="0"/>
            </a:endParaRPr>
          </a:p>
          <a:p>
            <a:pPr marL="800100" lvl="1" indent="-342900">
              <a:buAutoNum type="alphaUcPeriod"/>
            </a:pPr>
            <a:r>
              <a:rPr lang="en-US" dirty="0" smtClean="0">
                <a:latin typeface="Arial Narrow" panose="020B0606020202030204" pitchFamily="34" charset="0"/>
              </a:rPr>
              <a:t>Perestroika</a:t>
            </a:r>
          </a:p>
          <a:p>
            <a:pPr marL="342900" indent="-342900">
              <a:buAutoNum type="arabicPeriod" startAt="4"/>
            </a:pPr>
            <a:r>
              <a:rPr lang="en-US" dirty="0" smtClean="0">
                <a:latin typeface="Arial Narrow" panose="020B0606020202030204" pitchFamily="34" charset="0"/>
              </a:rPr>
              <a:t>What caused the collapse of the soviet union?</a:t>
            </a:r>
          </a:p>
          <a:p>
            <a:pPr marL="800100" lvl="1" indent="-342900">
              <a:buAutoNum type="alphaUcPeriod"/>
            </a:pPr>
            <a:r>
              <a:rPr lang="en-US" dirty="0" smtClean="0">
                <a:latin typeface="Arial Narrow" panose="020B0606020202030204" pitchFamily="34" charset="0"/>
              </a:rPr>
              <a:t>Assassination of </a:t>
            </a:r>
            <a:r>
              <a:rPr lang="en-US" dirty="0" err="1" smtClean="0">
                <a:latin typeface="Arial Narrow" panose="020B0606020202030204" pitchFamily="34" charset="0"/>
              </a:rPr>
              <a:t>leonid</a:t>
            </a:r>
            <a:r>
              <a:rPr lang="en-US" dirty="0" smtClean="0">
                <a:latin typeface="Arial Narrow" panose="020B0606020202030204" pitchFamily="34" charset="0"/>
              </a:rPr>
              <a:t> Brezhnev, invasion of Afghanistan</a:t>
            </a:r>
          </a:p>
          <a:p>
            <a:pPr marL="800100" lvl="1" indent="-342900">
              <a:buAutoNum type="alphaUcPeriod"/>
            </a:pPr>
            <a:r>
              <a:rPr lang="en-US" dirty="0" smtClean="0">
                <a:latin typeface="Arial Narrow" panose="020B0606020202030204" pitchFamily="34" charset="0"/>
              </a:rPr>
              <a:t>Efficient central government, strong economy</a:t>
            </a:r>
          </a:p>
          <a:p>
            <a:pPr marL="800100" lvl="1" indent="-342900">
              <a:buAutoNum type="alphaUcPeriod"/>
            </a:pPr>
            <a:r>
              <a:rPr lang="en-US" dirty="0" smtClean="0">
                <a:latin typeface="Arial Narrow" panose="020B0606020202030204" pitchFamily="34" charset="0"/>
              </a:rPr>
              <a:t>Vladimir </a:t>
            </a:r>
            <a:r>
              <a:rPr lang="en-US" dirty="0" err="1" smtClean="0">
                <a:latin typeface="Arial Narrow" panose="020B0606020202030204" pitchFamily="34" charset="0"/>
              </a:rPr>
              <a:t>putin’s</a:t>
            </a:r>
            <a:r>
              <a:rPr lang="en-US" dirty="0" smtClean="0">
                <a:latin typeface="Arial Narrow" panose="020B0606020202030204" pitchFamily="34" charset="0"/>
              </a:rPr>
              <a:t> reforms, abundant natural resources</a:t>
            </a:r>
          </a:p>
          <a:p>
            <a:pPr marL="800100" lvl="1" indent="-342900">
              <a:buAutoNum type="alphaUcPeriod"/>
            </a:pPr>
            <a:r>
              <a:rPr lang="en-US" dirty="0" smtClean="0">
                <a:latin typeface="Arial Narrow" panose="020B0606020202030204" pitchFamily="34" charset="0"/>
              </a:rPr>
              <a:t>Weak economy, inefficient central government, </a:t>
            </a:r>
            <a:r>
              <a:rPr lang="en-US" dirty="0" err="1" smtClean="0">
                <a:latin typeface="Arial Narrow" panose="020B0606020202030204" pitchFamily="34" charset="0"/>
              </a:rPr>
              <a:t>gorbachev’s</a:t>
            </a:r>
            <a:r>
              <a:rPr lang="en-US" dirty="0" smtClean="0">
                <a:latin typeface="Arial Narrow" panose="020B0606020202030204" pitchFamily="34" charset="0"/>
              </a:rPr>
              <a:t> reforms, and nationalism</a:t>
            </a:r>
          </a:p>
          <a:p>
            <a:pPr marL="342900" indent="-342900">
              <a:buAutoNum type="arabicPeriod" startAt="4"/>
            </a:pPr>
            <a:r>
              <a:rPr lang="en-US" dirty="0" smtClean="0">
                <a:latin typeface="Arial Narrow" panose="020B0606020202030204" pitchFamily="34" charset="0"/>
              </a:rPr>
              <a:t>The technology revolution has contributed to _____, or the process by which people and nations are more </a:t>
            </a:r>
            <a:r>
              <a:rPr lang="en-US" dirty="0" err="1" smtClean="0">
                <a:latin typeface="Arial Narrow" panose="020B0606020202030204" pitchFamily="34" charset="0"/>
              </a:rPr>
              <a:t>interedependent</a:t>
            </a:r>
            <a:r>
              <a:rPr lang="en-US" dirty="0" smtClean="0">
                <a:latin typeface="Arial Narrow" panose="020B0606020202030204" pitchFamily="34" charset="0"/>
              </a:rPr>
              <a:t>.</a:t>
            </a:r>
          </a:p>
          <a:p>
            <a:pPr marL="800100" lvl="1" indent="-342900">
              <a:buAutoNum type="alphaUcPeriod"/>
            </a:pPr>
            <a:r>
              <a:rPr lang="en-US" dirty="0" smtClean="0">
                <a:latin typeface="Arial Narrow" panose="020B0606020202030204" pitchFamily="34" charset="0"/>
              </a:rPr>
              <a:t>Secularization</a:t>
            </a:r>
          </a:p>
          <a:p>
            <a:pPr marL="800100" lvl="1" indent="-342900">
              <a:buAutoNum type="alphaUcPeriod"/>
            </a:pPr>
            <a:r>
              <a:rPr lang="en-US" dirty="0" smtClean="0">
                <a:latin typeface="Arial Narrow" panose="020B0606020202030204" pitchFamily="34" charset="0"/>
              </a:rPr>
              <a:t>Sustainable government</a:t>
            </a:r>
          </a:p>
          <a:p>
            <a:pPr marL="800100" lvl="1" indent="-342900">
              <a:buAutoNum type="alphaUcPeriod"/>
            </a:pPr>
            <a:r>
              <a:rPr lang="en-US" dirty="0" smtClean="0">
                <a:latin typeface="Arial Narrow" panose="020B0606020202030204" pitchFamily="34" charset="0"/>
              </a:rPr>
              <a:t>Bioterrorism</a:t>
            </a:r>
          </a:p>
          <a:p>
            <a:pPr marL="800100" lvl="1" indent="-342900">
              <a:buAutoNum type="alphaUcPeriod"/>
            </a:pPr>
            <a:r>
              <a:rPr lang="en-US" dirty="0" smtClean="0">
                <a:latin typeface="Arial Narrow" panose="020B0606020202030204" pitchFamily="34" charset="0"/>
              </a:rPr>
              <a:t>globalization</a:t>
            </a:r>
          </a:p>
          <a:p>
            <a:pPr marL="800100" lvl="1" indent="-342900">
              <a:buAutoNum type="alphaUcPeriod"/>
            </a:pPr>
            <a:endParaRPr 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16261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 smtClean="0">
                <a:latin typeface="Arial Narrow" panose="020B0606020202030204" pitchFamily="34" charset="0"/>
              </a:rPr>
              <a:t>B</a:t>
            </a:r>
          </a:p>
          <a:p>
            <a:pPr marL="457200" indent="-457200">
              <a:buAutoNum type="arabicPeriod"/>
            </a:pPr>
            <a:r>
              <a:rPr lang="en-US" dirty="0" smtClean="0">
                <a:latin typeface="Arial Narrow" panose="020B0606020202030204" pitchFamily="34" charset="0"/>
              </a:rPr>
              <a:t>D</a:t>
            </a:r>
          </a:p>
          <a:p>
            <a:pPr marL="457200" indent="-457200">
              <a:buAutoNum type="arabicPeriod"/>
            </a:pPr>
            <a:r>
              <a:rPr lang="en-US" dirty="0" smtClean="0">
                <a:latin typeface="Arial Narrow" panose="020B0606020202030204" pitchFamily="34" charset="0"/>
              </a:rPr>
              <a:t>B</a:t>
            </a:r>
          </a:p>
          <a:p>
            <a:pPr marL="457200" indent="-457200">
              <a:buAutoNum type="arabicPeriod"/>
            </a:pPr>
            <a:r>
              <a:rPr lang="en-US" dirty="0" smtClean="0">
                <a:latin typeface="Arial Narrow" panose="020B0606020202030204" pitchFamily="34" charset="0"/>
              </a:rPr>
              <a:t>D</a:t>
            </a:r>
          </a:p>
          <a:p>
            <a:pPr marL="457200" indent="-457200">
              <a:buAutoNum type="arabicPeriod"/>
            </a:pPr>
            <a:r>
              <a:rPr lang="en-US" dirty="0" smtClean="0">
                <a:latin typeface="Arial Narrow" panose="020B0606020202030204" pitchFamily="34" charset="0"/>
              </a:rPr>
              <a:t>D</a:t>
            </a:r>
          </a:p>
          <a:p>
            <a:pPr marL="457200" indent="-457200">
              <a:buAutoNum type="arabicPeriod"/>
            </a:pPr>
            <a:r>
              <a:rPr lang="en-US" dirty="0">
                <a:latin typeface="Arial Narrow" panose="020B0606020202030204" pitchFamily="34" charset="0"/>
              </a:rPr>
              <a:t>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To make an 85%, you need 5 correct!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Chapters 27-32 in </a:t>
            </a:r>
            <a:r>
              <a:rPr lang="en-US" smtClean="0"/>
              <a:t>the textbook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1466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Latin America and new imperialism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Inspired by the American and French revolutions, Latin Americans started their own revolts for independence.</a:t>
            </a:r>
          </a:p>
          <a:p>
            <a:r>
              <a:rPr lang="en-US" dirty="0" smtClean="0"/>
              <a:t>Latin American nations wrote constitutions similar to the US Constitution.</a:t>
            </a:r>
          </a:p>
          <a:p>
            <a:r>
              <a:rPr lang="en-US" dirty="0" smtClean="0"/>
              <a:t>After gaining independence, Latin American nations experienced staggering economic and political problems.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53525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832" y="157766"/>
            <a:ext cx="10396882" cy="1151965"/>
          </a:xfrm>
        </p:spPr>
        <p:txBody>
          <a:bodyPr/>
          <a:lstStyle/>
          <a:p>
            <a:r>
              <a:rPr lang="en-US" dirty="0" smtClean="0"/>
              <a:t>Imperialism test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5910" y="1120462"/>
            <a:ext cx="11526591" cy="4546242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dirty="0" smtClean="0">
                <a:latin typeface="Arial Narrow" panose="020B0606020202030204" pitchFamily="34" charset="0"/>
              </a:rPr>
              <a:t>The British east India Company hired </a:t>
            </a:r>
            <a:r>
              <a:rPr lang="en-US" dirty="0" err="1" smtClean="0">
                <a:latin typeface="Arial Narrow" panose="020B0606020202030204" pitchFamily="34" charset="0"/>
              </a:rPr>
              <a:t>indian</a:t>
            </a:r>
            <a:r>
              <a:rPr lang="en-US" dirty="0" smtClean="0">
                <a:latin typeface="Arial Narrow" panose="020B0606020202030204" pitchFamily="34" charset="0"/>
              </a:rPr>
              <a:t> soldiers called ____ to protect its interests in India.</a:t>
            </a:r>
          </a:p>
          <a:p>
            <a:pPr marL="800100" lvl="1" indent="-342900">
              <a:buAutoNum type="alphaLcPeriod"/>
            </a:pPr>
            <a:r>
              <a:rPr lang="en-US" dirty="0" smtClean="0">
                <a:latin typeface="Arial Narrow" panose="020B0606020202030204" pitchFamily="34" charset="0"/>
              </a:rPr>
              <a:t>Caudillos</a:t>
            </a:r>
          </a:p>
          <a:p>
            <a:pPr marL="800100" lvl="1" indent="-342900">
              <a:buAutoNum type="alphaLcPeriod"/>
            </a:pPr>
            <a:r>
              <a:rPr lang="en-US" dirty="0" smtClean="0">
                <a:latin typeface="Arial Narrow" panose="020B0606020202030204" pitchFamily="34" charset="0"/>
              </a:rPr>
              <a:t>Viceroys</a:t>
            </a:r>
          </a:p>
          <a:p>
            <a:pPr marL="800100" lvl="1" indent="-342900">
              <a:buAutoNum type="alphaLcPeriod"/>
            </a:pPr>
            <a:r>
              <a:rPr lang="en-US" dirty="0" smtClean="0">
                <a:latin typeface="Arial Narrow" panose="020B0606020202030204" pitchFamily="34" charset="0"/>
              </a:rPr>
              <a:t>Mestizos</a:t>
            </a:r>
          </a:p>
          <a:p>
            <a:pPr marL="800100" lvl="1" indent="-342900">
              <a:buAutoNum type="alphaLcPeriod"/>
            </a:pPr>
            <a:r>
              <a:rPr lang="en-US" dirty="0" err="1" smtClean="0">
                <a:latin typeface="Arial Narrow" panose="020B0606020202030204" pitchFamily="34" charset="0"/>
              </a:rPr>
              <a:t>Sepoys</a:t>
            </a:r>
            <a:endParaRPr lang="en-US" dirty="0" smtClean="0">
              <a:latin typeface="Arial Narrow" panose="020B0606020202030204" pitchFamily="34" charset="0"/>
            </a:endParaRPr>
          </a:p>
          <a:p>
            <a:pPr marL="342900" indent="-342900">
              <a:buAutoNum type="arabicPeriod"/>
            </a:pPr>
            <a:r>
              <a:rPr lang="en-US" dirty="0" smtClean="0">
                <a:latin typeface="Arial Narrow" panose="020B0606020202030204" pitchFamily="34" charset="0"/>
              </a:rPr>
              <a:t>A political unit that depends on another government for protection is known as…</a:t>
            </a:r>
          </a:p>
          <a:p>
            <a:pPr marL="800100" lvl="1" indent="-342900">
              <a:buAutoNum type="alphaLcPeriod"/>
            </a:pPr>
            <a:r>
              <a:rPr lang="en-US" dirty="0" smtClean="0">
                <a:latin typeface="Arial Narrow" panose="020B0606020202030204" pitchFamily="34" charset="0"/>
              </a:rPr>
              <a:t>A colony</a:t>
            </a:r>
          </a:p>
          <a:p>
            <a:pPr marL="800100" lvl="1" indent="-342900">
              <a:buAutoNum type="alphaLcPeriod"/>
            </a:pPr>
            <a:r>
              <a:rPr lang="en-US" dirty="0" smtClean="0">
                <a:latin typeface="Arial Narrow" panose="020B0606020202030204" pitchFamily="34" charset="0"/>
              </a:rPr>
              <a:t>An annex</a:t>
            </a:r>
          </a:p>
          <a:p>
            <a:pPr marL="800100" lvl="1" indent="-342900">
              <a:buAutoNum type="alphaLcPeriod"/>
            </a:pPr>
            <a:r>
              <a:rPr lang="en-US" dirty="0" smtClean="0">
                <a:latin typeface="Arial Narrow" panose="020B0606020202030204" pitchFamily="34" charset="0"/>
              </a:rPr>
              <a:t>A protectorate</a:t>
            </a:r>
          </a:p>
          <a:p>
            <a:pPr marL="800100" lvl="1" indent="-342900">
              <a:buAutoNum type="alphaLcPeriod"/>
            </a:pPr>
            <a:r>
              <a:rPr lang="en-US" dirty="0" smtClean="0">
                <a:latin typeface="Arial Narrow" panose="020B0606020202030204" pitchFamily="34" charset="0"/>
              </a:rPr>
              <a:t>A territory</a:t>
            </a:r>
          </a:p>
          <a:p>
            <a:pPr marL="457200" lvl="1" indent="0">
              <a:buNone/>
            </a:pPr>
            <a:endParaRPr 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6469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44700" y="0"/>
            <a:ext cx="10837983" cy="5782614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AutoNum type="arabicPeriod" startAt="3"/>
            </a:pPr>
            <a:r>
              <a:rPr lang="en-US" dirty="0" smtClean="0">
                <a:latin typeface="Arial Narrow" panose="020B0606020202030204" pitchFamily="34" charset="0"/>
              </a:rPr>
              <a:t>Which famous leader used nonviolent resistance to help win independence for India?</a:t>
            </a:r>
          </a:p>
          <a:p>
            <a:pPr marL="800100" lvl="1" indent="-342900">
              <a:buAutoNum type="alphaLcPeriod"/>
            </a:pPr>
            <a:r>
              <a:rPr lang="en-US" dirty="0" smtClean="0">
                <a:latin typeface="Arial Narrow" panose="020B0606020202030204" pitchFamily="34" charset="0"/>
              </a:rPr>
              <a:t>Rabindranath Tagore</a:t>
            </a:r>
          </a:p>
          <a:p>
            <a:pPr marL="800100" lvl="1" indent="-342900">
              <a:buAutoNum type="alphaLcPeriod"/>
            </a:pPr>
            <a:r>
              <a:rPr lang="en-US" dirty="0" smtClean="0">
                <a:latin typeface="Arial Narrow" panose="020B0606020202030204" pitchFamily="34" charset="0"/>
              </a:rPr>
              <a:t>G.S. </a:t>
            </a:r>
            <a:r>
              <a:rPr lang="en-US" dirty="0" err="1" smtClean="0">
                <a:latin typeface="Arial Narrow" panose="020B0606020202030204" pitchFamily="34" charset="0"/>
              </a:rPr>
              <a:t>Aiyar</a:t>
            </a:r>
            <a:endParaRPr lang="en-US" dirty="0" smtClean="0">
              <a:latin typeface="Arial Narrow" panose="020B0606020202030204" pitchFamily="34" charset="0"/>
            </a:endParaRPr>
          </a:p>
          <a:p>
            <a:pPr marL="800100" lvl="1" indent="-342900">
              <a:buAutoNum type="alphaLcPeriod"/>
            </a:pPr>
            <a:r>
              <a:rPr lang="en-US" dirty="0" smtClean="0">
                <a:latin typeface="Arial Narrow" panose="020B0606020202030204" pitchFamily="34" charset="0"/>
              </a:rPr>
              <a:t>Mohandas </a:t>
            </a:r>
            <a:r>
              <a:rPr lang="en-US" dirty="0" err="1" smtClean="0">
                <a:latin typeface="Arial Narrow" panose="020B0606020202030204" pitchFamily="34" charset="0"/>
              </a:rPr>
              <a:t>gandhi</a:t>
            </a:r>
            <a:endParaRPr lang="en-US" dirty="0" smtClean="0">
              <a:latin typeface="Arial Narrow" panose="020B0606020202030204" pitchFamily="34" charset="0"/>
            </a:endParaRPr>
          </a:p>
          <a:p>
            <a:pPr marL="800100" lvl="1" indent="-342900">
              <a:buAutoNum type="alphaLcPeriod"/>
            </a:pPr>
            <a:r>
              <a:rPr lang="en-US" dirty="0" err="1" smtClean="0">
                <a:latin typeface="Arial Narrow" panose="020B0606020202030204" pitchFamily="34" charset="0"/>
              </a:rPr>
              <a:t>Balwantrao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latin typeface="Arial Narrow" panose="020B0606020202030204" pitchFamily="34" charset="0"/>
              </a:rPr>
              <a:t>Tilak</a:t>
            </a:r>
            <a:endParaRPr lang="en-US" dirty="0" smtClean="0">
              <a:latin typeface="Arial Narrow" panose="020B0606020202030204" pitchFamily="34" charset="0"/>
            </a:endParaRPr>
          </a:p>
          <a:p>
            <a:pPr marL="342900" indent="-342900">
              <a:buAutoNum type="arabicPeriod" startAt="3"/>
            </a:pPr>
            <a:r>
              <a:rPr lang="en-US" dirty="0" smtClean="0">
                <a:latin typeface="Arial Narrow" panose="020B0606020202030204" pitchFamily="34" charset="0"/>
              </a:rPr>
              <a:t>“Europeans have a moral responsibility to civilize primitive people.”  This statement best expresses which of the following concepts?</a:t>
            </a:r>
          </a:p>
          <a:p>
            <a:pPr marL="800100" lvl="1" indent="-342900">
              <a:buAutoNum type="alphaLcPeriod"/>
            </a:pPr>
            <a:r>
              <a:rPr lang="en-US" dirty="0" smtClean="0">
                <a:latin typeface="Arial Narrow" panose="020B0606020202030204" pitchFamily="34" charset="0"/>
              </a:rPr>
              <a:t>Social Darwinism</a:t>
            </a:r>
          </a:p>
          <a:p>
            <a:pPr marL="800100" lvl="1" indent="-342900">
              <a:buAutoNum type="alphaLcPeriod"/>
            </a:pPr>
            <a:r>
              <a:rPr lang="en-US" dirty="0" smtClean="0">
                <a:latin typeface="Arial Narrow" panose="020B0606020202030204" pitchFamily="34" charset="0"/>
              </a:rPr>
              <a:t>Nationalism</a:t>
            </a:r>
          </a:p>
          <a:p>
            <a:pPr marL="800100" lvl="1" indent="-342900">
              <a:buAutoNum type="alphaLcPeriod"/>
            </a:pPr>
            <a:r>
              <a:rPr lang="en-US" dirty="0" smtClean="0">
                <a:latin typeface="Arial Narrow" panose="020B0606020202030204" pitchFamily="34" charset="0"/>
              </a:rPr>
              <a:t>“white man’s burden”</a:t>
            </a:r>
          </a:p>
          <a:p>
            <a:pPr marL="800100" lvl="1" indent="-342900">
              <a:buAutoNum type="alphaLcPeriod"/>
            </a:pPr>
            <a:r>
              <a:rPr lang="en-US" dirty="0" smtClean="0">
                <a:latin typeface="Arial Narrow" panose="020B0606020202030204" pitchFamily="34" charset="0"/>
              </a:rPr>
              <a:t>The Monroe Doctrine</a:t>
            </a:r>
          </a:p>
          <a:p>
            <a:pPr marL="342900" indent="-342900">
              <a:buAutoNum type="arabicPeriod" startAt="3"/>
            </a:pPr>
            <a:r>
              <a:rPr lang="en-US" dirty="0" smtClean="0">
                <a:latin typeface="Arial Narrow" panose="020B0606020202030204" pitchFamily="34" charset="0"/>
              </a:rPr>
              <a:t>A common phrase in the late 19</a:t>
            </a:r>
            <a:r>
              <a:rPr lang="en-US" baseline="30000" dirty="0" smtClean="0">
                <a:latin typeface="Arial Narrow" panose="020B0606020202030204" pitchFamily="34" charset="0"/>
              </a:rPr>
              <a:t>th</a:t>
            </a:r>
            <a:r>
              <a:rPr lang="en-US" dirty="0" smtClean="0">
                <a:latin typeface="Arial Narrow" panose="020B0606020202030204" pitchFamily="34" charset="0"/>
              </a:rPr>
              <a:t> century was “the sun never sets on the _____ empire.”  </a:t>
            </a:r>
          </a:p>
          <a:p>
            <a:pPr marL="800100" lvl="1" indent="-342900">
              <a:buAutoNum type="alphaLcPeriod"/>
            </a:pPr>
            <a:r>
              <a:rPr lang="en-US" dirty="0" smtClean="0">
                <a:latin typeface="Arial Narrow" panose="020B0606020202030204" pitchFamily="34" charset="0"/>
              </a:rPr>
              <a:t>Spanish</a:t>
            </a:r>
          </a:p>
          <a:p>
            <a:pPr marL="800100" lvl="1" indent="-342900">
              <a:buAutoNum type="alphaLcPeriod"/>
            </a:pPr>
            <a:r>
              <a:rPr lang="en-US" dirty="0" smtClean="0">
                <a:latin typeface="Arial Narrow" panose="020B0606020202030204" pitchFamily="34" charset="0"/>
              </a:rPr>
              <a:t>French</a:t>
            </a:r>
          </a:p>
          <a:p>
            <a:pPr marL="800100" lvl="1" indent="-342900">
              <a:buAutoNum type="alphaLcPeriod"/>
            </a:pPr>
            <a:r>
              <a:rPr lang="en-US" dirty="0" smtClean="0">
                <a:latin typeface="Arial Narrow" panose="020B0606020202030204" pitchFamily="34" charset="0"/>
              </a:rPr>
              <a:t>German</a:t>
            </a:r>
          </a:p>
          <a:p>
            <a:pPr marL="800100" lvl="1" indent="-342900">
              <a:buAutoNum type="alphaLcPeriod"/>
            </a:pPr>
            <a:r>
              <a:rPr lang="en-US" dirty="0" smtClean="0">
                <a:latin typeface="Arial Narrow" panose="020B0606020202030204" pitchFamily="34" charset="0"/>
              </a:rPr>
              <a:t>British</a:t>
            </a:r>
          </a:p>
        </p:txBody>
      </p:sp>
    </p:spTree>
    <p:extLst>
      <p:ext uri="{BB962C8B-B14F-4D97-AF65-F5344CB8AC3E}">
        <p14:creationId xmlns:p14="http://schemas.microsoft.com/office/powerpoint/2010/main" xmlns="" val="277471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pPr marL="457200" indent="-457200">
              <a:buAutoNum type="arabicPeriod" startAt="6"/>
            </a:pPr>
            <a:r>
              <a:rPr lang="en-US" dirty="0" smtClean="0">
                <a:latin typeface="Arial Narrow" panose="020B0606020202030204" pitchFamily="34" charset="0"/>
              </a:rPr>
              <a:t>How did </a:t>
            </a:r>
            <a:r>
              <a:rPr lang="en-US" dirty="0" err="1" smtClean="0">
                <a:latin typeface="Arial Narrow" panose="020B0606020202030204" pitchFamily="34" charset="0"/>
              </a:rPr>
              <a:t>british</a:t>
            </a:r>
            <a:r>
              <a:rPr lang="en-US" dirty="0" smtClean="0">
                <a:latin typeface="Arial Narrow" panose="020B0606020202030204" pitchFamily="34" charset="0"/>
              </a:rPr>
              <a:t> taxes on salt contribute to the growth of the </a:t>
            </a:r>
            <a:r>
              <a:rPr lang="en-US" dirty="0" err="1" smtClean="0">
                <a:latin typeface="Arial Narrow" panose="020B0606020202030204" pitchFamily="34" charset="0"/>
              </a:rPr>
              <a:t>indian</a:t>
            </a:r>
            <a:r>
              <a:rPr lang="en-US" dirty="0" smtClean="0">
                <a:latin typeface="Arial Narrow" panose="020B0606020202030204" pitchFamily="34" charset="0"/>
              </a:rPr>
              <a:t> nationalism?</a:t>
            </a:r>
          </a:p>
          <a:p>
            <a:pPr marL="800100" lvl="1" indent="-342900">
              <a:buAutoNum type="alphaLcPeriod"/>
            </a:pPr>
            <a:r>
              <a:rPr lang="en-US" dirty="0" smtClean="0">
                <a:latin typeface="Arial Narrow" panose="020B0606020202030204" pitchFamily="34" charset="0"/>
              </a:rPr>
              <a:t>The tax triggered violence against the salt march, which inspired a wider civil disobedience movement in </a:t>
            </a:r>
            <a:r>
              <a:rPr lang="en-US" dirty="0" err="1" smtClean="0">
                <a:latin typeface="Arial Narrow" panose="020B0606020202030204" pitchFamily="34" charset="0"/>
              </a:rPr>
              <a:t>india</a:t>
            </a:r>
            <a:r>
              <a:rPr lang="en-US" dirty="0" smtClean="0">
                <a:latin typeface="Arial Narrow" panose="020B0606020202030204" pitchFamily="34" charset="0"/>
              </a:rPr>
              <a:t>.</a:t>
            </a:r>
          </a:p>
          <a:p>
            <a:pPr marL="800100" lvl="1" indent="-342900">
              <a:buAutoNum type="alphaLcPeriod"/>
            </a:pPr>
            <a:r>
              <a:rPr lang="en-US" dirty="0" smtClean="0">
                <a:latin typeface="Arial Narrow" panose="020B0606020202030204" pitchFamily="34" charset="0"/>
              </a:rPr>
              <a:t>The resistance against the tax on salt required </a:t>
            </a:r>
            <a:r>
              <a:rPr lang="en-US" dirty="0" err="1" smtClean="0">
                <a:latin typeface="Arial Narrow" panose="020B0606020202030204" pitchFamily="34" charset="0"/>
              </a:rPr>
              <a:t>indian</a:t>
            </a:r>
            <a:r>
              <a:rPr lang="en-US" dirty="0" smtClean="0">
                <a:latin typeface="Arial Narrow" panose="020B0606020202030204" pitchFamily="34" charset="0"/>
              </a:rPr>
              <a:t> national forces to stop the rebellion.</a:t>
            </a:r>
          </a:p>
          <a:p>
            <a:pPr marL="800100" lvl="1" indent="-342900">
              <a:buAutoNum type="alphaLcPeriod"/>
            </a:pPr>
            <a:r>
              <a:rPr lang="en-US" dirty="0" smtClean="0">
                <a:latin typeface="Arial Narrow" panose="020B0606020202030204" pitchFamily="34" charset="0"/>
              </a:rPr>
              <a:t>The imposition of the tax demonstrated that </a:t>
            </a:r>
            <a:r>
              <a:rPr lang="en-US" dirty="0" err="1" smtClean="0">
                <a:latin typeface="Arial Narrow" panose="020B0606020202030204" pitchFamily="34" charset="0"/>
              </a:rPr>
              <a:t>india</a:t>
            </a:r>
            <a:r>
              <a:rPr lang="en-US" dirty="0" smtClean="0">
                <a:latin typeface="Arial Narrow" panose="020B0606020202030204" pitchFamily="34" charset="0"/>
              </a:rPr>
              <a:t> was not capable of self-government due to the lack of native leadership.</a:t>
            </a:r>
          </a:p>
          <a:p>
            <a:pPr marL="800100" lvl="1" indent="-342900">
              <a:buAutoNum type="alphaLcPeriod"/>
            </a:pPr>
            <a:r>
              <a:rPr lang="en-US" dirty="0" smtClean="0">
                <a:latin typeface="Arial Narrow" panose="020B0606020202030204" pitchFamily="34" charset="0"/>
              </a:rPr>
              <a:t>The tax demonstrated the absolute control exercised by the </a:t>
            </a:r>
            <a:r>
              <a:rPr lang="en-US" dirty="0" err="1" smtClean="0">
                <a:latin typeface="Arial Narrow" panose="020B0606020202030204" pitchFamily="34" charset="0"/>
              </a:rPr>
              <a:t>british</a:t>
            </a:r>
            <a:r>
              <a:rPr lang="en-US" dirty="0" smtClean="0">
                <a:latin typeface="Arial Narrow" panose="020B0606020202030204" pitchFamily="34" charset="0"/>
              </a:rPr>
              <a:t> as colonial rulers in India.</a:t>
            </a:r>
            <a:endParaRPr 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3724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85802" y="453537"/>
            <a:ext cx="4856158" cy="679994"/>
          </a:xfrm>
        </p:spPr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Timeline of Japan 1850-1910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85802" y="1329147"/>
            <a:ext cx="5088712" cy="4208768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1853 Commodore </a:t>
            </a:r>
            <a:r>
              <a:rPr lang="en-US" dirty="0" err="1" smtClean="0">
                <a:latin typeface="Arial Narrow" panose="020B0606020202030204" pitchFamily="34" charset="0"/>
              </a:rPr>
              <a:t>perry</a:t>
            </a:r>
            <a:r>
              <a:rPr lang="en-US" dirty="0" smtClean="0">
                <a:latin typeface="Arial Narrow" panose="020B0606020202030204" pitchFamily="34" charset="0"/>
              </a:rPr>
              <a:t> of the US ends Japanese Isolation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1868 Meiji restoration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1870s Japanese government develops manufacturing and railroad industries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1872  Western dress enforced for government ceremonies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1905  Japan wins the </a:t>
            </a:r>
            <a:r>
              <a:rPr lang="en-US" dirty="0" err="1" smtClean="0">
                <a:latin typeface="Arial Narrow" panose="020B0606020202030204" pitchFamily="34" charset="0"/>
              </a:rPr>
              <a:t>russo</a:t>
            </a:r>
            <a:r>
              <a:rPr lang="en-US" dirty="0" smtClean="0">
                <a:latin typeface="Arial Narrow" panose="020B0606020202030204" pitchFamily="34" charset="0"/>
              </a:rPr>
              <a:t>-Japanese war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1910 Japan annexes </a:t>
            </a:r>
            <a:r>
              <a:rPr lang="en-US" dirty="0" err="1" smtClean="0">
                <a:latin typeface="Arial Narrow" panose="020B0606020202030204" pitchFamily="34" charset="0"/>
              </a:rPr>
              <a:t>korea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6032606" y="1329147"/>
            <a:ext cx="5088713" cy="3848160"/>
          </a:xfrm>
        </p:spPr>
        <p:txBody>
          <a:bodyPr/>
          <a:lstStyle/>
          <a:p>
            <a:pPr marL="457200" indent="-457200">
              <a:buAutoNum type="arabicPeriod" startAt="7"/>
            </a:pPr>
            <a:r>
              <a:rPr lang="en-US" dirty="0" smtClean="0">
                <a:latin typeface="Arial Narrow" panose="020B0606020202030204" pitchFamily="34" charset="0"/>
              </a:rPr>
              <a:t>What conclusion about Japan is supported by the timeline provided?</a:t>
            </a:r>
          </a:p>
          <a:p>
            <a:pPr marL="800100" lvl="1" indent="-342900">
              <a:buAutoNum type="alphaLcPeriod"/>
            </a:pPr>
            <a:r>
              <a:rPr lang="en-US" dirty="0" smtClean="0">
                <a:latin typeface="Arial Narrow" panose="020B0606020202030204" pitchFamily="34" charset="0"/>
              </a:rPr>
              <a:t>Japan stopped farming rice</a:t>
            </a:r>
          </a:p>
          <a:p>
            <a:pPr marL="800100" lvl="1" indent="-342900">
              <a:buAutoNum type="alphaLcPeriod"/>
            </a:pPr>
            <a:r>
              <a:rPr lang="en-US" dirty="0" smtClean="0">
                <a:latin typeface="Arial Narrow" panose="020B0606020202030204" pitchFamily="34" charset="0"/>
              </a:rPr>
              <a:t>Japan industrialized and became imperialistic</a:t>
            </a:r>
          </a:p>
          <a:p>
            <a:pPr marL="800100" lvl="1" indent="-342900">
              <a:buAutoNum type="alphaLcPeriod"/>
            </a:pPr>
            <a:r>
              <a:rPr lang="en-US" dirty="0" smtClean="0">
                <a:latin typeface="Arial Narrow" panose="020B0606020202030204" pitchFamily="34" charset="0"/>
              </a:rPr>
              <a:t>Japan engaged in wars with western Europe</a:t>
            </a:r>
          </a:p>
          <a:p>
            <a:pPr marL="800100" lvl="1" indent="-342900">
              <a:buAutoNum type="alphaLcPeriod"/>
            </a:pPr>
            <a:r>
              <a:rPr lang="en-US" dirty="0" smtClean="0">
                <a:latin typeface="Arial Narrow" panose="020B0606020202030204" pitchFamily="34" charset="0"/>
              </a:rPr>
              <a:t>Japan became economically competitive with </a:t>
            </a:r>
            <a:r>
              <a:rPr lang="en-US" dirty="0" err="1" smtClean="0">
                <a:latin typeface="Arial Narrow" panose="020B0606020202030204" pitchFamily="34" charset="0"/>
              </a:rPr>
              <a:t>britain</a:t>
            </a:r>
            <a:endParaRPr 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1832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257578" y="115910"/>
            <a:ext cx="10822930" cy="5258675"/>
          </a:xfrm>
        </p:spPr>
        <p:txBody>
          <a:bodyPr>
            <a:normAutofit/>
          </a:bodyPr>
          <a:lstStyle/>
          <a:p>
            <a:pPr marL="457200" indent="-457200">
              <a:buAutoNum type="arabicPeriod" startAt="8"/>
            </a:pPr>
            <a:r>
              <a:rPr lang="en-US" dirty="0" smtClean="0">
                <a:latin typeface="Arial Narrow" panose="020B0606020202030204" pitchFamily="34" charset="0"/>
              </a:rPr>
              <a:t>At the height of imperialism, which country controlled territory in southeast Asia, Africa, and India?</a:t>
            </a:r>
          </a:p>
          <a:p>
            <a:pPr marL="800100" lvl="1" indent="-342900">
              <a:buAutoNum type="alphaLcPeriod"/>
            </a:pPr>
            <a:r>
              <a:rPr lang="en-US" dirty="0" smtClean="0">
                <a:latin typeface="Arial Narrow" panose="020B0606020202030204" pitchFamily="34" charset="0"/>
              </a:rPr>
              <a:t>France</a:t>
            </a:r>
          </a:p>
          <a:p>
            <a:pPr marL="800100" lvl="1" indent="-342900">
              <a:buAutoNum type="alphaLcPeriod"/>
            </a:pPr>
            <a:r>
              <a:rPr lang="en-US" dirty="0" err="1" smtClean="0">
                <a:latin typeface="Arial Narrow" panose="020B0606020202030204" pitchFamily="34" charset="0"/>
              </a:rPr>
              <a:t>Britiain</a:t>
            </a:r>
            <a:endParaRPr lang="en-US" dirty="0" smtClean="0">
              <a:latin typeface="Arial Narrow" panose="020B0606020202030204" pitchFamily="34" charset="0"/>
            </a:endParaRPr>
          </a:p>
          <a:p>
            <a:pPr marL="800100" lvl="1" indent="-342900">
              <a:buAutoNum type="alphaLcPeriod"/>
            </a:pPr>
            <a:r>
              <a:rPr lang="en-US" dirty="0" smtClean="0">
                <a:latin typeface="Arial Narrow" panose="020B0606020202030204" pitchFamily="34" charset="0"/>
              </a:rPr>
              <a:t>Portugal</a:t>
            </a:r>
          </a:p>
          <a:p>
            <a:pPr marL="800100" lvl="1" indent="-342900">
              <a:buAutoNum type="alphaLcPeriod"/>
            </a:pPr>
            <a:r>
              <a:rPr lang="en-US" dirty="0" smtClean="0">
                <a:latin typeface="Arial Narrow" panose="020B0606020202030204" pitchFamily="34" charset="0"/>
              </a:rPr>
              <a:t>Germany</a:t>
            </a:r>
          </a:p>
          <a:p>
            <a:pPr marL="342900" indent="-342900">
              <a:buAutoNum type="arabicPeriod" startAt="8"/>
            </a:pPr>
            <a:r>
              <a:rPr lang="en-US" dirty="0" smtClean="0">
                <a:latin typeface="Arial Narrow" panose="020B0606020202030204" pitchFamily="34" charset="0"/>
              </a:rPr>
              <a:t>Its purpose was to allow US merchants and military ships to travel back and forth between the </a:t>
            </a:r>
            <a:r>
              <a:rPr lang="en-US" dirty="0" err="1" smtClean="0">
                <a:latin typeface="Arial Narrow" panose="020B0606020202030204" pitchFamily="34" charset="0"/>
              </a:rPr>
              <a:t>atlantic</a:t>
            </a:r>
            <a:r>
              <a:rPr lang="en-US" dirty="0" smtClean="0">
                <a:latin typeface="Arial Narrow" panose="020B0606020202030204" pitchFamily="34" charset="0"/>
              </a:rPr>
              <a:t> and the pacific oceans more quickly.  What was it?</a:t>
            </a:r>
          </a:p>
          <a:p>
            <a:pPr marL="800100" lvl="1" indent="-342900">
              <a:buAutoNum type="alphaLcPeriod"/>
            </a:pPr>
            <a:r>
              <a:rPr lang="en-US" dirty="0" err="1" smtClean="0">
                <a:latin typeface="Arial Narrow" panose="020B0606020202030204" pitchFamily="34" charset="0"/>
              </a:rPr>
              <a:t>Pancho</a:t>
            </a:r>
            <a:r>
              <a:rPr lang="en-US" dirty="0" smtClean="0">
                <a:latin typeface="Arial Narrow" panose="020B0606020202030204" pitchFamily="34" charset="0"/>
              </a:rPr>
              <a:t> villa canal</a:t>
            </a:r>
          </a:p>
          <a:p>
            <a:pPr marL="800100" lvl="1" indent="-342900">
              <a:buAutoNum type="alphaLcPeriod"/>
            </a:pPr>
            <a:r>
              <a:rPr lang="en-US" dirty="0" smtClean="0">
                <a:latin typeface="Arial Narrow" panose="020B0606020202030204" pitchFamily="34" charset="0"/>
              </a:rPr>
              <a:t>Colombian canal</a:t>
            </a:r>
          </a:p>
          <a:p>
            <a:pPr marL="800100" lvl="1" indent="-342900">
              <a:buAutoNum type="alphaLcPeriod"/>
            </a:pPr>
            <a:r>
              <a:rPr lang="en-US" dirty="0" smtClean="0">
                <a:latin typeface="Arial Narrow" panose="020B0606020202030204" pitchFamily="34" charset="0"/>
              </a:rPr>
              <a:t>Panama canal</a:t>
            </a:r>
          </a:p>
          <a:p>
            <a:pPr marL="800100" lvl="1" indent="-342900">
              <a:buAutoNum type="alphaLcPeriod"/>
            </a:pPr>
            <a:r>
              <a:rPr lang="en-US" dirty="0" smtClean="0">
                <a:latin typeface="Arial Narrow" panose="020B0606020202030204" pitchFamily="34" charset="0"/>
              </a:rPr>
              <a:t>Roosevelt canal</a:t>
            </a:r>
            <a:endParaRPr 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66708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TC104033927[[fn=Main Event]]</Template>
  <TotalTime>276</TotalTime>
  <Words>2227</Words>
  <Application>Microsoft Office PowerPoint</Application>
  <PresentationFormat>Custom</PresentationFormat>
  <Paragraphs>301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Main Event</vt:lpstr>
      <vt:lpstr>World History Exam Review</vt:lpstr>
      <vt:lpstr>Southeast Asia and Africa under the new Imperialism</vt:lpstr>
      <vt:lpstr>India and New Imperialism</vt:lpstr>
      <vt:lpstr>Latin America and new imperialism</vt:lpstr>
      <vt:lpstr>Imperialism test practice</vt:lpstr>
      <vt:lpstr>Slide 6</vt:lpstr>
      <vt:lpstr>Slide 7</vt:lpstr>
      <vt:lpstr>Slide 8</vt:lpstr>
      <vt:lpstr>Slide 9</vt:lpstr>
      <vt:lpstr>Answers</vt:lpstr>
      <vt:lpstr>Causes of World War I</vt:lpstr>
      <vt:lpstr>Reality of modern warfare (wwi)</vt:lpstr>
      <vt:lpstr>The Russian Revolution and WWI</vt:lpstr>
      <vt:lpstr>Interwar (Aftermath of wwi and global depression)</vt:lpstr>
      <vt:lpstr>Interwar (Rise of Dictators)</vt:lpstr>
      <vt:lpstr>Interwar (Nationalism)</vt:lpstr>
      <vt:lpstr>The Beginning of wwii</vt:lpstr>
      <vt:lpstr>The Course of WWII</vt:lpstr>
      <vt:lpstr>Lives affected by wwii</vt:lpstr>
      <vt:lpstr>WWI, INTERWAR, WWII Test Practice</vt:lpstr>
      <vt:lpstr>Slide 21</vt:lpstr>
      <vt:lpstr>Slide 22</vt:lpstr>
      <vt:lpstr>Slide 23</vt:lpstr>
      <vt:lpstr>Slide 24</vt:lpstr>
      <vt:lpstr>Slide 25</vt:lpstr>
      <vt:lpstr>ANSWERS</vt:lpstr>
      <vt:lpstr>Political division and conflict during the cold war</vt:lpstr>
      <vt:lpstr>The Soviet Union and Eastern Europe during the cold war</vt:lpstr>
      <vt:lpstr>Western Europe and north America during the cold war</vt:lpstr>
      <vt:lpstr>Economic and political change in the soviet union and eastern europe</vt:lpstr>
      <vt:lpstr>Economic and social issues in Western Europe and North America</vt:lpstr>
      <vt:lpstr>1945-Present Test Practice</vt:lpstr>
      <vt:lpstr>Slide 33</vt:lpstr>
      <vt:lpstr>Slide 34</vt:lpstr>
      <vt:lpstr>Answers</vt:lpstr>
    </vt:vector>
  </TitlesOfParts>
  <Company>Public Schools of Robeson County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History Exam Review</dc:title>
  <dc:creator>Alicia D. Jones</dc:creator>
  <cp:lastModifiedBy>ashleym.hampton</cp:lastModifiedBy>
  <cp:revision>16</cp:revision>
  <dcterms:created xsi:type="dcterms:W3CDTF">2014-06-03T15:43:25Z</dcterms:created>
  <dcterms:modified xsi:type="dcterms:W3CDTF">2015-01-05T13:09:21Z</dcterms:modified>
</cp:coreProperties>
</file>