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9" r:id="rId19"/>
    <p:sldId id="270" r:id="rId20"/>
    <p:sldId id="274" r:id="rId21"/>
    <p:sldId id="275" r:id="rId22"/>
    <p:sldId id="276" r:id="rId23"/>
    <p:sldId id="27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6" d="100"/>
          <a:sy n="66" d="100"/>
        </p:scale>
        <p:origin x="-78" y="-13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pPr/>
              <a:t>1/5/2015</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1/5/2015</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1/5/2015</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pPr/>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1/5/2015</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pPr/>
              <a:t>1/5/2015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pPr/>
              <a:t>1/5/2015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1/5/2015</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1/5/2015</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1/5/2015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1/5/2015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pPr/>
              <a:t>1/5/2015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xmlns=""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1/5/2015</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3031" y="1287887"/>
            <a:ext cx="11745532" cy="2340614"/>
          </a:xfrm>
        </p:spPr>
        <p:txBody>
          <a:bodyPr/>
          <a:lstStyle/>
          <a:p>
            <a:r>
              <a:rPr lang="en-US" dirty="0" smtClean="0"/>
              <a:t>World History Final Review </a:t>
            </a:r>
            <a:endParaRPr lang="en-US" dirty="0"/>
          </a:p>
        </p:txBody>
      </p:sp>
      <p:sp>
        <p:nvSpPr>
          <p:cNvPr id="3" name="Subtitle 2"/>
          <p:cNvSpPr>
            <a:spLocks noGrp="1"/>
          </p:cNvSpPr>
          <p:nvPr>
            <p:ph type="subTitle" idx="1"/>
          </p:nvPr>
        </p:nvSpPr>
        <p:spPr>
          <a:xfrm>
            <a:off x="425003" y="3632201"/>
            <a:ext cx="11128368" cy="1186542"/>
          </a:xfrm>
        </p:spPr>
        <p:txBody>
          <a:bodyPr>
            <a:normAutofit fontScale="92500"/>
          </a:bodyPr>
          <a:lstStyle/>
          <a:p>
            <a:r>
              <a:rPr lang="en-US" dirty="0" smtClean="0"/>
              <a:t>PowerPoint 3:  Early Modern World (1350-1815)</a:t>
            </a:r>
          </a:p>
          <a:p>
            <a:r>
              <a:rPr lang="en-US" dirty="0" smtClean="0"/>
              <a:t>Renaissance and Reformation, Exploration and Expansion, Revolution and Enlightenment, </a:t>
            </a:r>
          </a:p>
          <a:p>
            <a:r>
              <a:rPr lang="en-US" dirty="0" smtClean="0"/>
              <a:t>French Revolution and Napoleon, Industrialization and Nationalism</a:t>
            </a:r>
            <a:endParaRPr lang="en-US" dirty="0"/>
          </a:p>
        </p:txBody>
      </p:sp>
    </p:spTree>
    <p:extLst>
      <p:ext uri="{BB962C8B-B14F-4D97-AF65-F5344CB8AC3E}">
        <p14:creationId xmlns:p14="http://schemas.microsoft.com/office/powerpoint/2010/main" xmlns="" val="36625187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28034" y="764374"/>
            <a:ext cx="10978166" cy="5454312"/>
          </a:xfrm>
        </p:spPr>
        <p:txBody>
          <a:bodyPr>
            <a:normAutofit/>
          </a:bodyPr>
          <a:lstStyle/>
          <a:p>
            <a:pPr marL="457200" indent="-457200">
              <a:buAutoNum type="arabicPeriod" startAt="4"/>
            </a:pPr>
            <a:r>
              <a:rPr lang="en-US" sz="2400" dirty="0" smtClean="0"/>
              <a:t>What caused the most deaths in the Aztec and Inca populations?</a:t>
            </a:r>
          </a:p>
          <a:p>
            <a:pPr marL="914400" lvl="1" indent="-457200">
              <a:buAutoNum type="alphaLcPeriod"/>
            </a:pPr>
            <a:r>
              <a:rPr lang="en-US" sz="2400" dirty="0" smtClean="0"/>
              <a:t>Combat with the Europeans</a:t>
            </a:r>
          </a:p>
          <a:p>
            <a:pPr marL="914400" lvl="1" indent="-457200">
              <a:buAutoNum type="alphaLcPeriod"/>
            </a:pPr>
            <a:r>
              <a:rPr lang="en-US" sz="2400" dirty="0" smtClean="0"/>
              <a:t>Human sacrifice</a:t>
            </a:r>
          </a:p>
          <a:p>
            <a:pPr marL="914400" lvl="1" indent="-457200">
              <a:buAutoNum type="alphaLcPeriod"/>
            </a:pPr>
            <a:r>
              <a:rPr lang="en-US" sz="2400" dirty="0" smtClean="0"/>
              <a:t>European diseases</a:t>
            </a:r>
          </a:p>
          <a:p>
            <a:pPr marL="914400" lvl="1" indent="-457200">
              <a:buAutoNum type="alphaLcPeriod"/>
            </a:pPr>
            <a:r>
              <a:rPr lang="en-US" sz="2400" dirty="0" smtClean="0"/>
              <a:t>Combat with rival cities</a:t>
            </a:r>
          </a:p>
          <a:p>
            <a:pPr marL="457200" indent="-457200">
              <a:buAutoNum type="arabicPeriod" startAt="4"/>
            </a:pPr>
            <a:r>
              <a:rPr lang="en-US" sz="2400" dirty="0" smtClean="0"/>
              <a:t>Which is an effect of European exploration of the Americas?</a:t>
            </a:r>
          </a:p>
          <a:p>
            <a:pPr marL="914400" lvl="1" indent="-457200">
              <a:buAutoNum type="alphaLcPeriod"/>
            </a:pPr>
            <a:r>
              <a:rPr lang="en-US" sz="2400" dirty="0" smtClean="0"/>
              <a:t>Germany extended its New World empire.</a:t>
            </a:r>
          </a:p>
          <a:p>
            <a:pPr marL="914400" lvl="1" indent="-457200">
              <a:buAutoNum type="alphaLcPeriod"/>
            </a:pPr>
            <a:r>
              <a:rPr lang="en-US" sz="2400" dirty="0" smtClean="0"/>
              <a:t>Spain dominated North and South America.</a:t>
            </a:r>
          </a:p>
          <a:p>
            <a:pPr marL="914400" lvl="1" indent="-457200">
              <a:buAutoNum type="alphaLcPeriod"/>
            </a:pPr>
            <a:r>
              <a:rPr lang="en-US" sz="2400" dirty="0" smtClean="0"/>
              <a:t>Africans were enslaved to work in mines and on plantations.</a:t>
            </a:r>
          </a:p>
          <a:p>
            <a:pPr marL="914400" lvl="1" indent="-457200">
              <a:buAutoNum type="alphaLcPeriod"/>
            </a:pPr>
            <a:r>
              <a:rPr lang="en-US" sz="2400" dirty="0" smtClean="0"/>
              <a:t>American Indians maintained resistance to African and Eurasian diseases.</a:t>
            </a:r>
          </a:p>
        </p:txBody>
      </p:sp>
    </p:spTree>
    <p:extLst>
      <p:ext uri="{BB962C8B-B14F-4D97-AF65-F5344CB8AC3E}">
        <p14:creationId xmlns:p14="http://schemas.microsoft.com/office/powerpoint/2010/main" xmlns="" val="3241302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37029" y="764374"/>
            <a:ext cx="10969171" cy="5454312"/>
          </a:xfrm>
        </p:spPr>
        <p:txBody>
          <a:bodyPr>
            <a:normAutofit/>
          </a:bodyPr>
          <a:lstStyle/>
          <a:p>
            <a:pPr marL="0" lvl="0" indent="0">
              <a:buNone/>
            </a:pPr>
            <a:r>
              <a:rPr lang="en-US" dirty="0" smtClean="0">
                <a:solidFill>
                  <a:prstClr val="white"/>
                </a:solidFill>
              </a:rPr>
              <a:t>6.  What </a:t>
            </a:r>
            <a:r>
              <a:rPr lang="en-US" dirty="0">
                <a:solidFill>
                  <a:prstClr val="white"/>
                </a:solidFill>
              </a:rPr>
              <a:t>was a significant result of European exploration through the Columbian Exchange?</a:t>
            </a:r>
          </a:p>
          <a:p>
            <a:pPr marL="914400" lvl="1" indent="-457200">
              <a:buFont typeface="Arial" panose="020B0604020202020204" pitchFamily="34" charset="0"/>
              <a:buAutoNum type="alphaLcPeriod"/>
            </a:pPr>
            <a:r>
              <a:rPr lang="en-US" dirty="0">
                <a:solidFill>
                  <a:prstClr val="white"/>
                </a:solidFill>
              </a:rPr>
              <a:t>Europeans became dependent on crops from America.</a:t>
            </a:r>
          </a:p>
          <a:p>
            <a:pPr marL="914400" lvl="1" indent="-457200">
              <a:buFont typeface="Arial" panose="020B0604020202020204" pitchFamily="34" charset="0"/>
              <a:buAutoNum type="alphaLcPeriod"/>
            </a:pPr>
            <a:r>
              <a:rPr lang="en-US" dirty="0">
                <a:solidFill>
                  <a:prstClr val="white"/>
                </a:solidFill>
              </a:rPr>
              <a:t>The bubonic plague spread throughout Europe.</a:t>
            </a:r>
          </a:p>
          <a:p>
            <a:pPr marL="914400" lvl="1" indent="-457200">
              <a:buFont typeface="Arial" panose="020B0604020202020204" pitchFamily="34" charset="0"/>
              <a:buAutoNum type="alphaLcPeriod"/>
            </a:pPr>
            <a:r>
              <a:rPr lang="en-US" dirty="0">
                <a:solidFill>
                  <a:prstClr val="white"/>
                </a:solidFill>
              </a:rPr>
              <a:t>European diseases caused millions of deaths among Native Americans.</a:t>
            </a:r>
          </a:p>
          <a:p>
            <a:pPr marL="914400" lvl="1" indent="-457200">
              <a:buFont typeface="Arial" panose="020B0604020202020204" pitchFamily="34" charset="0"/>
              <a:buAutoNum type="alphaLcPeriod"/>
            </a:pPr>
            <a:r>
              <a:rPr lang="en-US" dirty="0">
                <a:solidFill>
                  <a:prstClr val="white"/>
                </a:solidFill>
              </a:rPr>
              <a:t>Raw materials from America became very expensive due to scarcity.</a:t>
            </a:r>
          </a:p>
          <a:p>
            <a:pPr marL="457200" indent="-457200">
              <a:buAutoNum type="arabicPeriod" startAt="7"/>
            </a:pPr>
            <a:endParaRPr lang="en-US" dirty="0" smtClean="0"/>
          </a:p>
          <a:p>
            <a:pPr marL="457200" indent="-457200">
              <a:buAutoNum type="arabicPeriod" startAt="7"/>
            </a:pPr>
            <a:r>
              <a:rPr lang="en-US" dirty="0" smtClean="0"/>
              <a:t>The slave trade had all of the following effects on African society except which one?</a:t>
            </a:r>
          </a:p>
          <a:p>
            <a:pPr marL="914400" lvl="1" indent="-457200">
              <a:buAutoNum type="alphaLcPeriod"/>
            </a:pPr>
            <a:r>
              <a:rPr lang="en-US" dirty="0" smtClean="0"/>
              <a:t>Increase in warfare among Africans</a:t>
            </a:r>
          </a:p>
          <a:p>
            <a:pPr marL="914400" lvl="1" indent="-457200">
              <a:buAutoNum type="alphaLcPeriod"/>
            </a:pPr>
            <a:r>
              <a:rPr lang="en-US" dirty="0" smtClean="0"/>
              <a:t>Decrease in overall population</a:t>
            </a:r>
          </a:p>
          <a:p>
            <a:pPr marL="914400" lvl="1" indent="-457200">
              <a:buAutoNum type="alphaLcPeriod"/>
            </a:pPr>
            <a:r>
              <a:rPr lang="en-US" dirty="0" smtClean="0"/>
              <a:t>Increase in the continent’s wealth</a:t>
            </a:r>
          </a:p>
          <a:p>
            <a:pPr marL="914400" lvl="1" indent="-457200">
              <a:buAutoNum type="alphaLcPeriod"/>
            </a:pPr>
            <a:r>
              <a:rPr lang="en-US" dirty="0" smtClean="0"/>
              <a:t>Destruction of previously healthy societies</a:t>
            </a:r>
          </a:p>
          <a:p>
            <a:pPr marL="0" indent="0">
              <a:buNone/>
            </a:pPr>
            <a:endParaRPr lang="en-US" dirty="0" smtClean="0"/>
          </a:p>
          <a:p>
            <a:pPr marL="457200" indent="-457200">
              <a:buAutoNum type="arabicPeriod" startAt="7"/>
            </a:pPr>
            <a:endParaRPr lang="en-US" dirty="0" smtClean="0"/>
          </a:p>
        </p:txBody>
      </p:sp>
    </p:spTree>
    <p:extLst>
      <p:ext uri="{BB962C8B-B14F-4D97-AF65-F5344CB8AC3E}">
        <p14:creationId xmlns:p14="http://schemas.microsoft.com/office/powerpoint/2010/main" xmlns="" val="1351542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a:xfrm>
            <a:off x="493486" y="1698172"/>
            <a:ext cx="11012714" cy="4804228"/>
          </a:xfrm>
        </p:spPr>
        <p:txBody>
          <a:bodyPr>
            <a:normAutofit fontScale="92500" lnSpcReduction="10000"/>
          </a:bodyPr>
          <a:lstStyle/>
          <a:p>
            <a:pPr marL="457200" indent="-457200">
              <a:buAutoNum type="arabicPeriod"/>
            </a:pPr>
            <a:r>
              <a:rPr lang="en-US" dirty="0" smtClean="0"/>
              <a:t>B</a:t>
            </a:r>
          </a:p>
          <a:p>
            <a:pPr marL="457200" indent="-457200">
              <a:buAutoNum type="arabicPeriod"/>
            </a:pPr>
            <a:r>
              <a:rPr lang="en-US" dirty="0" smtClean="0"/>
              <a:t>A</a:t>
            </a:r>
          </a:p>
          <a:p>
            <a:pPr marL="457200" indent="-457200">
              <a:buAutoNum type="arabicPeriod"/>
            </a:pPr>
            <a:r>
              <a:rPr lang="en-US" dirty="0" smtClean="0"/>
              <a:t>C</a:t>
            </a:r>
          </a:p>
          <a:p>
            <a:pPr marL="457200" indent="-457200">
              <a:buAutoNum type="arabicPeriod"/>
            </a:pPr>
            <a:r>
              <a:rPr lang="en-US" dirty="0" smtClean="0"/>
              <a:t>C</a:t>
            </a:r>
          </a:p>
          <a:p>
            <a:pPr marL="457200" indent="-457200">
              <a:buAutoNum type="arabicPeriod"/>
            </a:pPr>
            <a:r>
              <a:rPr lang="en-US" dirty="0" smtClean="0"/>
              <a:t>C</a:t>
            </a:r>
          </a:p>
          <a:p>
            <a:pPr marL="457200" indent="-457200">
              <a:buAutoNum type="arabicPeriod"/>
            </a:pPr>
            <a:r>
              <a:rPr lang="en-US" dirty="0" smtClean="0"/>
              <a:t>C</a:t>
            </a:r>
          </a:p>
          <a:p>
            <a:pPr marL="457200" indent="-457200">
              <a:buAutoNum type="arabicPeriod"/>
            </a:pPr>
            <a:r>
              <a:rPr lang="en-US" dirty="0" smtClean="0"/>
              <a:t>C</a:t>
            </a:r>
          </a:p>
          <a:p>
            <a:pPr marL="0" indent="0">
              <a:buNone/>
            </a:pPr>
            <a:endParaRPr lang="en-US" dirty="0" smtClean="0"/>
          </a:p>
          <a:p>
            <a:pPr marL="457200" indent="-457200">
              <a:buAutoNum type="arabicPeriod"/>
            </a:pPr>
            <a:endParaRPr lang="en-US" dirty="0"/>
          </a:p>
          <a:p>
            <a:pPr marL="0" indent="0">
              <a:buNone/>
            </a:pPr>
            <a:r>
              <a:rPr lang="en-US" dirty="0" smtClean="0"/>
              <a:t>To make 85%, you must get 6 of these right.  </a:t>
            </a:r>
          </a:p>
          <a:p>
            <a:pPr marL="0" indent="0">
              <a:buNone/>
            </a:pPr>
            <a:r>
              <a:rPr lang="en-US" dirty="0" smtClean="0"/>
              <a:t>This topic has had several questions on every version of the test to date!</a:t>
            </a:r>
          </a:p>
          <a:p>
            <a:pPr marL="0" indent="0">
              <a:buNone/>
            </a:pPr>
            <a:endParaRPr lang="en-US" dirty="0"/>
          </a:p>
          <a:p>
            <a:pPr marL="0" indent="0">
              <a:buNone/>
            </a:pPr>
            <a:r>
              <a:rPr lang="en-US" dirty="0" smtClean="0"/>
              <a:t>Chapter 13 in Blue Textbook</a:t>
            </a:r>
            <a:endParaRPr lang="en-US" dirty="0"/>
          </a:p>
        </p:txBody>
      </p:sp>
    </p:spTree>
    <p:extLst>
      <p:ext uri="{BB962C8B-B14F-4D97-AF65-F5344CB8AC3E}">
        <p14:creationId xmlns:p14="http://schemas.microsoft.com/office/powerpoint/2010/main" xmlns="" val="3897928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829" y="764373"/>
            <a:ext cx="11172371" cy="1293028"/>
          </a:xfrm>
        </p:spPr>
        <p:txBody>
          <a:bodyPr/>
          <a:lstStyle/>
          <a:p>
            <a:r>
              <a:rPr lang="en-US" dirty="0" smtClean="0"/>
              <a:t>Scientific Revolution and Enlightenment</a:t>
            </a:r>
            <a:endParaRPr lang="en-US" dirty="0"/>
          </a:p>
        </p:txBody>
      </p:sp>
      <p:sp>
        <p:nvSpPr>
          <p:cNvPr id="3" name="Content Placeholder 2"/>
          <p:cNvSpPr>
            <a:spLocks noGrp="1"/>
          </p:cNvSpPr>
          <p:nvPr>
            <p:ph idx="1"/>
          </p:nvPr>
        </p:nvSpPr>
        <p:spPr/>
        <p:txBody>
          <a:bodyPr/>
          <a:lstStyle/>
          <a:p>
            <a:r>
              <a:rPr lang="en-US" dirty="0" smtClean="0"/>
              <a:t>Scientific Revolution</a:t>
            </a:r>
          </a:p>
          <a:p>
            <a:pPr lvl="1"/>
            <a:r>
              <a:rPr lang="en-US" dirty="0" smtClean="0"/>
              <a:t>Changed the way Europeans viewed their world.</a:t>
            </a:r>
          </a:p>
          <a:p>
            <a:pPr lvl="1"/>
            <a:r>
              <a:rPr lang="en-US" dirty="0" smtClean="0"/>
              <a:t>Copernicus, </a:t>
            </a:r>
            <a:r>
              <a:rPr lang="en-US" dirty="0" err="1" smtClean="0"/>
              <a:t>Kepler</a:t>
            </a:r>
            <a:r>
              <a:rPr lang="en-US" dirty="0" smtClean="0"/>
              <a:t>, and Galileo provided new explanations of the universe.</a:t>
            </a:r>
          </a:p>
          <a:p>
            <a:pPr lvl="1"/>
            <a:r>
              <a:rPr lang="en-US" dirty="0" smtClean="0"/>
              <a:t>Breakthroughs in chemistry and medicine changed the understanding of human anatomy.</a:t>
            </a:r>
          </a:p>
          <a:p>
            <a:r>
              <a:rPr lang="en-US" dirty="0" smtClean="0"/>
              <a:t>Enlightenment</a:t>
            </a:r>
          </a:p>
          <a:p>
            <a:pPr lvl="1"/>
            <a:r>
              <a:rPr lang="en-US" dirty="0" smtClean="0"/>
              <a:t>Philosophes applied the scientific method to examine government, justice, and religion.</a:t>
            </a:r>
          </a:p>
          <a:p>
            <a:pPr lvl="1"/>
            <a:r>
              <a:rPr lang="en-US" dirty="0" smtClean="0"/>
              <a:t>The ideas of the Enlightenment became a force for social reform.</a:t>
            </a:r>
          </a:p>
          <a:p>
            <a:pPr lvl="1"/>
            <a:r>
              <a:rPr lang="en-US" dirty="0" smtClean="0"/>
              <a:t>Some rulers considered governing by the Enlightenment principles but ultimately were more interested in maintaining power.</a:t>
            </a:r>
          </a:p>
          <a:p>
            <a:pPr lvl="1"/>
            <a:r>
              <a:rPr lang="en-US" dirty="0" smtClean="0"/>
              <a:t>Architecture, art, music, and literature were influenced by Enlightenment ideas.</a:t>
            </a:r>
            <a:endParaRPr lang="en-US" dirty="0"/>
          </a:p>
        </p:txBody>
      </p:sp>
    </p:spTree>
    <p:extLst>
      <p:ext uri="{BB962C8B-B14F-4D97-AF65-F5344CB8AC3E}">
        <p14:creationId xmlns:p14="http://schemas.microsoft.com/office/powerpoint/2010/main" xmlns="" val="17813463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American Revolution</a:t>
            </a:r>
            <a:endParaRPr lang="en-US" dirty="0"/>
          </a:p>
        </p:txBody>
      </p:sp>
      <p:sp>
        <p:nvSpPr>
          <p:cNvPr id="3" name="Content Placeholder 2"/>
          <p:cNvSpPr>
            <a:spLocks noGrp="1"/>
          </p:cNvSpPr>
          <p:nvPr>
            <p:ph idx="1"/>
          </p:nvPr>
        </p:nvSpPr>
        <p:spPr/>
        <p:txBody>
          <a:bodyPr/>
          <a:lstStyle/>
          <a:p>
            <a:r>
              <a:rPr lang="en-US" dirty="0" smtClean="0"/>
              <a:t>American colonists revolted against British rule.</a:t>
            </a:r>
          </a:p>
          <a:p>
            <a:r>
              <a:rPr lang="en-US" dirty="0" smtClean="0"/>
              <a:t>France, Spain, and the Dutch Republic helped the American colonies win independence.</a:t>
            </a:r>
          </a:p>
          <a:p>
            <a:r>
              <a:rPr lang="en-US" dirty="0" smtClean="0"/>
              <a:t>Many believed the American Revolution confirmed Enlightenment principles.</a:t>
            </a:r>
          </a:p>
          <a:p>
            <a:r>
              <a:rPr lang="en-US" dirty="0" smtClean="0"/>
              <a:t>The American Revolution became an example of successful revolution and inspired other revolutions in South America and Europe.</a:t>
            </a:r>
            <a:endParaRPr lang="en-US" dirty="0"/>
          </a:p>
        </p:txBody>
      </p:sp>
    </p:spTree>
    <p:extLst>
      <p:ext uri="{BB962C8B-B14F-4D97-AF65-F5344CB8AC3E}">
        <p14:creationId xmlns:p14="http://schemas.microsoft.com/office/powerpoint/2010/main" xmlns="" val="8633367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the French Revolution </a:t>
            </a:r>
            <a:endParaRPr lang="en-US" dirty="0"/>
          </a:p>
        </p:txBody>
      </p:sp>
      <p:sp>
        <p:nvSpPr>
          <p:cNvPr id="3" name="Content Placeholder 2"/>
          <p:cNvSpPr>
            <a:spLocks noGrp="1"/>
          </p:cNvSpPr>
          <p:nvPr>
            <p:ph idx="1"/>
          </p:nvPr>
        </p:nvSpPr>
        <p:spPr/>
        <p:txBody>
          <a:bodyPr/>
          <a:lstStyle/>
          <a:p>
            <a:r>
              <a:rPr lang="en-US" dirty="0" smtClean="0"/>
              <a:t>France was ruled by an absolute monarchy.</a:t>
            </a:r>
          </a:p>
          <a:p>
            <a:r>
              <a:rPr lang="en-US" dirty="0" smtClean="0"/>
              <a:t>A rigid social system existed.</a:t>
            </a:r>
          </a:p>
          <a:p>
            <a:r>
              <a:rPr lang="en-US" dirty="0" smtClean="0"/>
              <a:t>The government was bankrupt.</a:t>
            </a:r>
          </a:p>
          <a:p>
            <a:r>
              <a:rPr lang="en-US" dirty="0" smtClean="0"/>
              <a:t>The Third Estate had no voice in government.</a:t>
            </a:r>
          </a:p>
          <a:p>
            <a:r>
              <a:rPr lang="en-US" dirty="0" smtClean="0"/>
              <a:t>Bad harvests, rising food prices, and unfair taxation caused civil unrest.</a:t>
            </a:r>
          </a:p>
          <a:p>
            <a:r>
              <a:rPr lang="en-US" dirty="0" smtClean="0"/>
              <a:t>The political goals of the nobility and middle class challenged the monarchy.</a:t>
            </a:r>
            <a:endParaRPr lang="en-US" dirty="0"/>
          </a:p>
        </p:txBody>
      </p:sp>
    </p:spTree>
    <p:extLst>
      <p:ext uri="{BB962C8B-B14F-4D97-AF65-F5344CB8AC3E}">
        <p14:creationId xmlns:p14="http://schemas.microsoft.com/office/powerpoint/2010/main" xmlns="" val="10678692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171" y="546659"/>
            <a:ext cx="11843657" cy="1293028"/>
          </a:xfrm>
        </p:spPr>
        <p:txBody>
          <a:bodyPr/>
          <a:lstStyle/>
          <a:p>
            <a:r>
              <a:rPr lang="en-US" dirty="0" smtClean="0"/>
              <a:t>Short-term Effects of the French Revolution</a:t>
            </a:r>
            <a:endParaRPr lang="en-US" dirty="0"/>
          </a:p>
        </p:txBody>
      </p:sp>
      <p:sp>
        <p:nvSpPr>
          <p:cNvPr id="3" name="Content Placeholder 2"/>
          <p:cNvSpPr>
            <a:spLocks noGrp="1"/>
          </p:cNvSpPr>
          <p:nvPr>
            <p:ph idx="1"/>
          </p:nvPr>
        </p:nvSpPr>
        <p:spPr>
          <a:xfrm>
            <a:off x="685800" y="2194560"/>
            <a:ext cx="10820400" cy="4220754"/>
          </a:xfrm>
        </p:spPr>
        <p:txBody>
          <a:bodyPr>
            <a:normAutofit/>
          </a:bodyPr>
          <a:lstStyle/>
          <a:p>
            <a:r>
              <a:rPr lang="en-US" sz="2800" dirty="0" smtClean="0"/>
              <a:t>The end of the monarchy caused initial chaos.</a:t>
            </a:r>
          </a:p>
          <a:p>
            <a:r>
              <a:rPr lang="en-US" sz="2800" dirty="0" smtClean="0"/>
              <a:t>France was attacked by foreign countries.</a:t>
            </a:r>
          </a:p>
          <a:p>
            <a:r>
              <a:rPr lang="en-US" sz="2800" dirty="0" smtClean="0"/>
              <a:t>The beheading of royals and the Reign of Terror led to internal disorder.</a:t>
            </a:r>
          </a:p>
          <a:p>
            <a:r>
              <a:rPr lang="en-US" sz="2800" dirty="0" smtClean="0"/>
              <a:t>Napoleon seized power and became emperor of France.</a:t>
            </a:r>
            <a:endParaRPr lang="en-US" sz="2800" dirty="0"/>
          </a:p>
        </p:txBody>
      </p:sp>
    </p:spTree>
    <p:extLst>
      <p:ext uri="{BB962C8B-B14F-4D97-AF65-F5344CB8AC3E}">
        <p14:creationId xmlns:p14="http://schemas.microsoft.com/office/powerpoint/2010/main" xmlns="" val="34030768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Long-Term Effects of the French Revolution</a:t>
            </a:r>
            <a:endParaRPr lang="en-US" dirty="0"/>
          </a:p>
        </p:txBody>
      </p:sp>
      <p:sp>
        <p:nvSpPr>
          <p:cNvPr id="3" name="Content Placeholder 2"/>
          <p:cNvSpPr>
            <a:spLocks noGrp="1"/>
          </p:cNvSpPr>
          <p:nvPr>
            <p:ph idx="1"/>
          </p:nvPr>
        </p:nvSpPr>
        <p:spPr/>
        <p:txBody>
          <a:bodyPr>
            <a:normAutofit/>
          </a:bodyPr>
          <a:lstStyle/>
          <a:p>
            <a:r>
              <a:rPr lang="en-US" sz="2800" dirty="0" smtClean="0"/>
              <a:t>Napoleon’s army conquered many territories and changed traditional political and class systems.</a:t>
            </a:r>
          </a:p>
          <a:p>
            <a:r>
              <a:rPr lang="en-US" sz="2800" dirty="0" smtClean="0"/>
              <a:t>French armies spread nationalism and Enlightenment ideals to other countries.</a:t>
            </a:r>
            <a:endParaRPr lang="en-US" sz="2800" dirty="0"/>
          </a:p>
        </p:txBody>
      </p:sp>
    </p:spTree>
    <p:extLst>
      <p:ext uri="{BB962C8B-B14F-4D97-AF65-F5344CB8AC3E}">
        <p14:creationId xmlns:p14="http://schemas.microsoft.com/office/powerpoint/2010/main" xmlns="" val="23857488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0888"/>
            <a:ext cx="10820400" cy="1293028"/>
          </a:xfrm>
        </p:spPr>
        <p:txBody>
          <a:bodyPr/>
          <a:lstStyle/>
          <a:p>
            <a:r>
              <a:rPr lang="en-US" dirty="0" smtClean="0"/>
              <a:t>Industrialization and nationalism</a:t>
            </a:r>
            <a:endParaRPr lang="en-US" dirty="0"/>
          </a:p>
        </p:txBody>
      </p:sp>
      <p:sp>
        <p:nvSpPr>
          <p:cNvPr id="3" name="Content Placeholder 2"/>
          <p:cNvSpPr>
            <a:spLocks noGrp="1"/>
          </p:cNvSpPr>
          <p:nvPr>
            <p:ph idx="1"/>
          </p:nvPr>
        </p:nvSpPr>
        <p:spPr>
          <a:xfrm>
            <a:off x="420914" y="1306286"/>
            <a:ext cx="11553372" cy="5370285"/>
          </a:xfrm>
        </p:spPr>
        <p:txBody>
          <a:bodyPr/>
          <a:lstStyle/>
          <a:p>
            <a:r>
              <a:rPr lang="en-US" dirty="0" smtClean="0"/>
              <a:t>The Industrial Revolution began in Britain and spread throughout Europe and the United States.</a:t>
            </a:r>
          </a:p>
          <a:p>
            <a:r>
              <a:rPr lang="en-US" dirty="0" smtClean="0"/>
              <a:t>New technologies improved the production and transportation of goods.</a:t>
            </a:r>
          </a:p>
          <a:p>
            <a:r>
              <a:rPr lang="en-US" dirty="0" smtClean="0"/>
              <a:t>Workers migrated to cities (urbanization)</a:t>
            </a:r>
          </a:p>
          <a:p>
            <a:r>
              <a:rPr lang="en-US" dirty="0" smtClean="0"/>
              <a:t>Harsh conditions in factories made socialism attractive in some areas</a:t>
            </a:r>
          </a:p>
          <a:p>
            <a:r>
              <a:rPr lang="en-US" dirty="0" smtClean="0"/>
              <a:t>The Industrial Revolution heightened interest in scientific research.</a:t>
            </a:r>
          </a:p>
          <a:p>
            <a:r>
              <a:rPr lang="en-US" dirty="0" smtClean="0"/>
              <a:t>Growing confidence in science undermined religious faith, leading to </a:t>
            </a:r>
            <a:r>
              <a:rPr lang="en-US" smtClean="0"/>
              <a:t>increased secularization.</a:t>
            </a:r>
            <a:endParaRPr lang="en-US" dirty="0"/>
          </a:p>
        </p:txBody>
      </p:sp>
    </p:spTree>
    <p:extLst>
      <p:ext uri="{BB962C8B-B14F-4D97-AF65-F5344CB8AC3E}">
        <p14:creationId xmlns:p14="http://schemas.microsoft.com/office/powerpoint/2010/main" xmlns="" val="18539838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4373"/>
            <a:ext cx="10820400" cy="1293028"/>
          </a:xfrm>
        </p:spPr>
        <p:txBody>
          <a:bodyPr/>
          <a:lstStyle/>
          <a:p>
            <a:r>
              <a:rPr lang="en-US" dirty="0" smtClean="0"/>
              <a:t>Revolution and Enlightenment </a:t>
            </a:r>
            <a:br>
              <a:rPr lang="en-US" dirty="0" smtClean="0"/>
            </a:br>
            <a:r>
              <a:rPr lang="en-US" dirty="0" smtClean="0"/>
              <a:t>TEST PRACTICE </a:t>
            </a:r>
            <a:endParaRPr lang="en-US" dirty="0"/>
          </a:p>
        </p:txBody>
      </p:sp>
      <p:sp>
        <p:nvSpPr>
          <p:cNvPr id="3" name="Content Placeholder 2"/>
          <p:cNvSpPr>
            <a:spLocks noGrp="1"/>
          </p:cNvSpPr>
          <p:nvPr>
            <p:ph idx="1"/>
          </p:nvPr>
        </p:nvSpPr>
        <p:spPr/>
        <p:txBody>
          <a:bodyPr/>
          <a:lstStyle/>
          <a:p>
            <a:pPr marL="457200" indent="-457200">
              <a:buAutoNum type="arabicPeriod"/>
            </a:pPr>
            <a:r>
              <a:rPr lang="en-US" dirty="0" smtClean="0"/>
              <a:t>One of the three classes into which French society was divided before the revolution is referred to as a/an…</a:t>
            </a:r>
          </a:p>
          <a:p>
            <a:pPr marL="914400" lvl="1" indent="-457200">
              <a:buAutoNum type="alphaLcPeriod"/>
            </a:pPr>
            <a:r>
              <a:rPr lang="en-US" dirty="0" err="1" smtClean="0"/>
              <a:t>Taille</a:t>
            </a:r>
            <a:endParaRPr lang="en-US" dirty="0" smtClean="0"/>
          </a:p>
          <a:p>
            <a:pPr marL="914400" lvl="1" indent="-457200">
              <a:buAutoNum type="alphaLcPeriod"/>
            </a:pPr>
            <a:r>
              <a:rPr lang="en-US" dirty="0" smtClean="0"/>
              <a:t>Estate</a:t>
            </a:r>
          </a:p>
          <a:p>
            <a:pPr marL="914400" lvl="1" indent="-457200">
              <a:buAutoNum type="alphaLcPeriod"/>
            </a:pPr>
            <a:r>
              <a:rPr lang="en-US" dirty="0" smtClean="0"/>
              <a:t>Faction</a:t>
            </a:r>
          </a:p>
          <a:p>
            <a:pPr marL="914400" lvl="1" indent="-457200">
              <a:buAutoNum type="alphaLcPeriod"/>
            </a:pPr>
            <a:r>
              <a:rPr lang="en-US" dirty="0" smtClean="0"/>
              <a:t>Assembly</a:t>
            </a:r>
          </a:p>
          <a:p>
            <a:pPr marL="457200" indent="-457200">
              <a:buAutoNum type="arabicPeriod"/>
            </a:pPr>
            <a:r>
              <a:rPr lang="en-US" dirty="0" smtClean="0"/>
              <a:t>A sudden overthrow of the government is known as…</a:t>
            </a:r>
          </a:p>
          <a:p>
            <a:pPr marL="914400" lvl="1" indent="-457200">
              <a:buAutoNum type="alphaLcPeriod"/>
            </a:pPr>
            <a:r>
              <a:rPr lang="en-US" dirty="0" smtClean="0"/>
              <a:t>Election</a:t>
            </a:r>
          </a:p>
          <a:p>
            <a:pPr marL="914400" lvl="1" indent="-457200">
              <a:buAutoNum type="alphaLcPeriod"/>
            </a:pPr>
            <a:r>
              <a:rPr lang="en-US" dirty="0" smtClean="0"/>
              <a:t>Rebellion</a:t>
            </a:r>
          </a:p>
          <a:p>
            <a:pPr marL="914400" lvl="1" indent="-457200">
              <a:buAutoNum type="alphaLcPeriod"/>
            </a:pPr>
            <a:r>
              <a:rPr lang="en-US" dirty="0" smtClean="0"/>
              <a:t>Coup </a:t>
            </a:r>
            <a:r>
              <a:rPr lang="en-US" dirty="0" err="1" smtClean="0"/>
              <a:t>d’etat</a:t>
            </a:r>
            <a:endParaRPr lang="en-US" dirty="0" smtClean="0"/>
          </a:p>
          <a:p>
            <a:pPr marL="914400" lvl="1" indent="-457200">
              <a:buAutoNum type="alphaLcPeriod"/>
            </a:pPr>
            <a:r>
              <a:rPr lang="en-US" dirty="0" smtClean="0"/>
              <a:t>crowning</a:t>
            </a:r>
            <a:endParaRPr lang="en-US" dirty="0"/>
          </a:p>
        </p:txBody>
      </p:sp>
    </p:spTree>
    <p:extLst>
      <p:ext uri="{BB962C8B-B14F-4D97-AF65-F5344CB8AC3E}">
        <p14:creationId xmlns:p14="http://schemas.microsoft.com/office/powerpoint/2010/main" xmlns="" val="269160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1400" y="0"/>
            <a:ext cx="8610600" cy="1293028"/>
          </a:xfrm>
        </p:spPr>
        <p:txBody>
          <a:bodyPr/>
          <a:lstStyle/>
          <a:p>
            <a:r>
              <a:rPr lang="en-US" dirty="0" smtClean="0"/>
              <a:t>Renaissance and Reformation</a:t>
            </a:r>
            <a:endParaRPr lang="en-US" dirty="0"/>
          </a:p>
        </p:txBody>
      </p:sp>
      <p:sp>
        <p:nvSpPr>
          <p:cNvPr id="3" name="Content Placeholder 2"/>
          <p:cNvSpPr>
            <a:spLocks noGrp="1"/>
          </p:cNvSpPr>
          <p:nvPr>
            <p:ph idx="1"/>
          </p:nvPr>
        </p:nvSpPr>
        <p:spPr>
          <a:xfrm>
            <a:off x="425003" y="1184856"/>
            <a:ext cx="11642501" cy="5537916"/>
          </a:xfrm>
        </p:spPr>
        <p:txBody>
          <a:bodyPr>
            <a:normAutofit lnSpcReduction="10000"/>
          </a:bodyPr>
          <a:lstStyle/>
          <a:p>
            <a:r>
              <a:rPr lang="en-US" dirty="0" smtClean="0"/>
              <a:t>Renaissance in Italy and Northern Europe</a:t>
            </a:r>
          </a:p>
          <a:p>
            <a:pPr lvl="1"/>
            <a:r>
              <a:rPr lang="en-US" dirty="0" smtClean="0"/>
              <a:t>Milan, Venice, and Florence became centers of Renaissance learning and culture.</a:t>
            </a:r>
          </a:p>
          <a:p>
            <a:pPr lvl="1"/>
            <a:r>
              <a:rPr lang="en-US" dirty="0" smtClean="0"/>
              <a:t>Machiavelli's views on gaining and holding power influenced political leaders.</a:t>
            </a:r>
          </a:p>
          <a:p>
            <a:pPr lvl="1"/>
            <a:r>
              <a:rPr lang="en-US" dirty="0" smtClean="0"/>
              <a:t>Humanist education focused on liberal studies.</a:t>
            </a:r>
          </a:p>
          <a:p>
            <a:pPr lvl="1"/>
            <a:r>
              <a:rPr lang="en-US" dirty="0" smtClean="0"/>
              <a:t>Artists sough to portray the world realistically.</a:t>
            </a:r>
          </a:p>
          <a:p>
            <a:r>
              <a:rPr lang="en-US" dirty="0" smtClean="0"/>
              <a:t>The Reformation Begins</a:t>
            </a:r>
          </a:p>
          <a:p>
            <a:pPr lvl="1"/>
            <a:r>
              <a:rPr lang="en-US" dirty="0" smtClean="0"/>
              <a:t>Erasmus and other Christian humanists paved the way for the Protestant Reformation.</a:t>
            </a:r>
          </a:p>
          <a:p>
            <a:pPr lvl="1"/>
            <a:r>
              <a:rPr lang="en-US" dirty="0" smtClean="0"/>
              <a:t>Catholic teaching stressed faith in good works, but Luther believed the faith alone was sufficient for salvation. (95 Theses)</a:t>
            </a:r>
          </a:p>
          <a:p>
            <a:pPr lvl="1"/>
            <a:r>
              <a:rPr lang="en-US" dirty="0" smtClean="0"/>
              <a:t>The Peace of Augsburg ended the religious wars and allowed German states to choose between Catholicism and Lutheranism.</a:t>
            </a:r>
          </a:p>
          <a:p>
            <a:r>
              <a:rPr lang="en-US" dirty="0" smtClean="0"/>
              <a:t>Reformation Spreads</a:t>
            </a:r>
          </a:p>
          <a:p>
            <a:pPr lvl="1"/>
            <a:r>
              <a:rPr lang="en-US" dirty="0" smtClean="0"/>
              <a:t>Calvinism replaced Lutheranism as the most important form of Protestantism.</a:t>
            </a:r>
          </a:p>
          <a:p>
            <a:pPr lvl="1"/>
            <a:r>
              <a:rPr lang="en-US" dirty="0" smtClean="0"/>
              <a:t>Henry VIII established the Church of England for political rather than political reasons.  (wanted divorce, but Pope said no)</a:t>
            </a:r>
          </a:p>
          <a:p>
            <a:pPr lvl="1"/>
            <a:r>
              <a:rPr lang="en-US" dirty="0" smtClean="0"/>
              <a:t>Anabaptists began asking for total separation or church and state.</a:t>
            </a:r>
          </a:p>
          <a:p>
            <a:pPr lvl="1"/>
            <a:r>
              <a:rPr lang="en-US" dirty="0" smtClean="0"/>
              <a:t>Pope Paul III began reforms within the Catholic Church.</a:t>
            </a:r>
            <a:endParaRPr lang="en-US" dirty="0"/>
          </a:p>
        </p:txBody>
      </p:sp>
    </p:spTree>
    <p:extLst>
      <p:ext uri="{BB962C8B-B14F-4D97-AF65-F5344CB8AC3E}">
        <p14:creationId xmlns:p14="http://schemas.microsoft.com/office/powerpoint/2010/main" xmlns="" val="23694947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457200" indent="-457200">
              <a:buAutoNum type="arabicPeriod" startAt="3"/>
            </a:pPr>
            <a:r>
              <a:rPr lang="en-US" dirty="0" smtClean="0"/>
              <a:t>Which was an environmental effect of the process of early industrialization?</a:t>
            </a:r>
          </a:p>
          <a:p>
            <a:pPr marL="914400" lvl="1" indent="-457200">
              <a:buAutoNum type="alphaLcPeriod"/>
            </a:pPr>
            <a:r>
              <a:rPr lang="en-US" dirty="0" smtClean="0"/>
              <a:t>The introduction of smallpox to American Indians</a:t>
            </a:r>
          </a:p>
          <a:p>
            <a:pPr marL="914400" lvl="1" indent="-457200">
              <a:buAutoNum type="alphaLcPeriod"/>
            </a:pPr>
            <a:r>
              <a:rPr lang="en-US" dirty="0" smtClean="0"/>
              <a:t>The diffusion of new animal and plant species in Afro-Eurasia</a:t>
            </a:r>
          </a:p>
          <a:p>
            <a:pPr marL="914400" lvl="1" indent="-457200">
              <a:buAutoNum type="alphaLcPeriod"/>
            </a:pPr>
            <a:r>
              <a:rPr lang="en-US" dirty="0" smtClean="0"/>
              <a:t>The process of desertification of Africa and Asia</a:t>
            </a:r>
          </a:p>
          <a:p>
            <a:pPr marL="914400" lvl="1" indent="-457200">
              <a:buAutoNum type="alphaLcPeriod"/>
            </a:pPr>
            <a:r>
              <a:rPr lang="en-US" dirty="0" smtClean="0"/>
              <a:t>The widespread deforestation in Europe and North America</a:t>
            </a:r>
          </a:p>
          <a:p>
            <a:pPr marL="457200" indent="-457200">
              <a:buAutoNum type="arabicPeriod" startAt="3"/>
            </a:pPr>
            <a:r>
              <a:rPr lang="en-US" dirty="0" smtClean="0"/>
              <a:t>What is the significance of the US Constitution?</a:t>
            </a:r>
          </a:p>
          <a:p>
            <a:pPr marL="914400" lvl="1" indent="-457200">
              <a:buAutoNum type="alphaLcPeriod"/>
            </a:pPr>
            <a:r>
              <a:rPr lang="en-US" dirty="0" smtClean="0"/>
              <a:t>It was the first embodiment of Enlightenment ideals in government.</a:t>
            </a:r>
          </a:p>
          <a:p>
            <a:pPr marL="914400" lvl="1" indent="-457200">
              <a:buAutoNum type="alphaLcPeriod"/>
            </a:pPr>
            <a:r>
              <a:rPr lang="en-US" dirty="0" smtClean="0"/>
              <a:t>It changed the way European were governed.</a:t>
            </a:r>
          </a:p>
          <a:p>
            <a:pPr marL="914400" lvl="1" indent="-457200">
              <a:buAutoNum type="alphaLcPeriod"/>
            </a:pPr>
            <a:r>
              <a:rPr lang="en-US" dirty="0" smtClean="0"/>
              <a:t>It put Enlightened Absolutism into practice.</a:t>
            </a:r>
          </a:p>
          <a:p>
            <a:pPr marL="914400" lvl="1" indent="-457200">
              <a:buAutoNum type="alphaLcPeriod"/>
            </a:pPr>
            <a:r>
              <a:rPr lang="en-US" dirty="0" smtClean="0"/>
              <a:t>It declared the American colonies independent of Great Britain.</a:t>
            </a:r>
            <a:endParaRPr lang="en-US" dirty="0"/>
          </a:p>
        </p:txBody>
      </p:sp>
    </p:spTree>
    <p:extLst>
      <p:ext uri="{BB962C8B-B14F-4D97-AF65-F5344CB8AC3E}">
        <p14:creationId xmlns:p14="http://schemas.microsoft.com/office/powerpoint/2010/main" xmlns="" val="19730676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95086" y="764374"/>
            <a:ext cx="10911114" cy="5454312"/>
          </a:xfrm>
        </p:spPr>
        <p:txBody>
          <a:bodyPr>
            <a:normAutofit/>
          </a:bodyPr>
          <a:lstStyle/>
          <a:p>
            <a:pPr marL="457200" indent="-457200">
              <a:buAutoNum type="arabicPeriod" startAt="5"/>
            </a:pPr>
            <a:r>
              <a:rPr lang="en-US" dirty="0" smtClean="0"/>
              <a:t>What was the purpose of the Reign of Terror?</a:t>
            </a:r>
          </a:p>
          <a:p>
            <a:pPr marL="914400" lvl="1" indent="-457200">
              <a:buAutoNum type="alphaLcPeriod"/>
            </a:pPr>
            <a:r>
              <a:rPr lang="en-US" dirty="0" smtClean="0"/>
              <a:t>To remove the king from power</a:t>
            </a:r>
          </a:p>
          <a:p>
            <a:pPr marL="914400" lvl="1" indent="-457200">
              <a:buAutoNum type="alphaLcPeriod"/>
            </a:pPr>
            <a:r>
              <a:rPr lang="en-US" dirty="0" smtClean="0"/>
              <a:t>To protect France from foreign invasion</a:t>
            </a:r>
          </a:p>
          <a:p>
            <a:pPr marL="914400" lvl="1" indent="-457200">
              <a:buAutoNum type="alphaLcPeriod"/>
            </a:pPr>
            <a:r>
              <a:rPr lang="en-US" dirty="0" smtClean="0"/>
              <a:t>To install Napoleon Bonaparte as king</a:t>
            </a:r>
          </a:p>
          <a:p>
            <a:pPr marL="914400" lvl="1" indent="-457200">
              <a:buAutoNum type="alphaLcPeriod"/>
            </a:pPr>
            <a:r>
              <a:rPr lang="en-US" dirty="0" smtClean="0"/>
              <a:t>To eliminate opponents of the revolution</a:t>
            </a:r>
          </a:p>
          <a:p>
            <a:pPr marL="457200" indent="-457200">
              <a:buAutoNum type="arabicPeriod" startAt="5"/>
            </a:pPr>
            <a:r>
              <a:rPr lang="en-US" dirty="0" smtClean="0"/>
              <a:t>How is laissez-faire economics more productive than an economy controlled by a government?</a:t>
            </a:r>
          </a:p>
          <a:p>
            <a:pPr marL="914400" lvl="1" indent="-457200">
              <a:buAutoNum type="alphaLcPeriod"/>
            </a:pPr>
            <a:r>
              <a:rPr lang="en-US" dirty="0" smtClean="0"/>
              <a:t>Laissez-faire economics creates competition which leads to innovation, greater profits for investors, and lower product prices.</a:t>
            </a:r>
          </a:p>
          <a:p>
            <a:pPr marL="914400" lvl="1" indent="-457200">
              <a:buAutoNum type="alphaLcPeriod"/>
            </a:pPr>
            <a:r>
              <a:rPr lang="en-US" dirty="0" smtClean="0"/>
              <a:t>Laissez-faire economics creates competition which results in improved working conditions, higher wages, and healthcare benefits.</a:t>
            </a:r>
          </a:p>
          <a:p>
            <a:pPr marL="914400" lvl="1" indent="-457200">
              <a:buAutoNum type="alphaLcPeriod"/>
            </a:pPr>
            <a:r>
              <a:rPr lang="en-US" dirty="0" smtClean="0"/>
              <a:t>Laissez-faire economics creates a more nationalistic economy in which local production is always preferred.</a:t>
            </a:r>
          </a:p>
          <a:p>
            <a:pPr marL="914400" lvl="1" indent="-457200">
              <a:buAutoNum type="alphaLcPeriod"/>
            </a:pPr>
            <a:r>
              <a:rPr lang="en-US" dirty="0" smtClean="0"/>
              <a:t>Laissez-faire creates an economy which is regulated by government in order to create ideal working conditions.</a:t>
            </a:r>
          </a:p>
          <a:p>
            <a:pPr marL="457200" indent="-457200">
              <a:buAutoNum type="arabicPeriod" startAt="5"/>
            </a:pPr>
            <a:endParaRPr lang="en-US" dirty="0" smtClean="0"/>
          </a:p>
        </p:txBody>
      </p:sp>
    </p:spTree>
    <p:extLst>
      <p:ext uri="{BB962C8B-B14F-4D97-AF65-F5344CB8AC3E}">
        <p14:creationId xmlns:p14="http://schemas.microsoft.com/office/powerpoint/2010/main" xmlns="" val="25245022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67657" y="749860"/>
            <a:ext cx="10838543" cy="5454312"/>
          </a:xfrm>
        </p:spPr>
        <p:txBody>
          <a:bodyPr/>
          <a:lstStyle/>
          <a:p>
            <a:pPr marL="457200" indent="-457200">
              <a:buAutoNum type="arabicPeriod" startAt="7"/>
            </a:pPr>
            <a:r>
              <a:rPr lang="en-US" dirty="0" smtClean="0"/>
              <a:t>What was the primary goal of the Declaration of Independence?</a:t>
            </a:r>
          </a:p>
          <a:p>
            <a:pPr marL="914400" lvl="1" indent="-457200">
              <a:buAutoNum type="alphaLcPeriod"/>
            </a:pPr>
            <a:r>
              <a:rPr lang="en-US" dirty="0" smtClean="0"/>
              <a:t>To guarantee rights of speech and assembly</a:t>
            </a:r>
          </a:p>
          <a:p>
            <a:pPr marL="914400" lvl="1" indent="-457200">
              <a:buAutoNum type="alphaLcPeriod"/>
            </a:pPr>
            <a:r>
              <a:rPr lang="en-US" dirty="0" smtClean="0"/>
              <a:t>To free the colonies from allegiance to Britain</a:t>
            </a:r>
          </a:p>
          <a:p>
            <a:pPr marL="914400" lvl="1" indent="-457200">
              <a:buAutoNum type="alphaLcPeriod"/>
            </a:pPr>
            <a:r>
              <a:rPr lang="en-US" dirty="0" smtClean="0"/>
              <a:t>To protest the oppressive Stamp Act of 1765</a:t>
            </a:r>
          </a:p>
          <a:p>
            <a:pPr marL="914400" lvl="1" indent="-457200">
              <a:buAutoNum type="alphaLcPeriod"/>
            </a:pPr>
            <a:r>
              <a:rPr lang="en-US" dirty="0" smtClean="0"/>
              <a:t>To set up a federal system of government</a:t>
            </a:r>
          </a:p>
          <a:p>
            <a:pPr marL="457200" indent="-457200">
              <a:buAutoNum type="arabicPeriod" startAt="7"/>
            </a:pPr>
            <a:r>
              <a:rPr lang="en-US" dirty="0" smtClean="0"/>
              <a:t>The colonists in America were unhappy with Great Britain.  Which resulted from this unhappiness?</a:t>
            </a:r>
          </a:p>
          <a:p>
            <a:pPr marL="914400" lvl="1" indent="-457200">
              <a:buAutoNum type="alphaLcPeriod"/>
            </a:pPr>
            <a:r>
              <a:rPr lang="en-US" dirty="0" smtClean="0"/>
              <a:t>The colonists fought for freedom during the American Revolution.</a:t>
            </a:r>
          </a:p>
          <a:p>
            <a:pPr marL="914400" lvl="1" indent="-457200">
              <a:buAutoNum type="alphaLcPeriod"/>
            </a:pPr>
            <a:r>
              <a:rPr lang="en-US" dirty="0" smtClean="0"/>
              <a:t>The colonists fought the government for women’s rights to vote in elections.</a:t>
            </a:r>
          </a:p>
          <a:p>
            <a:pPr marL="914400" lvl="1" indent="-457200">
              <a:buAutoNum type="alphaLcPeriod"/>
            </a:pPr>
            <a:r>
              <a:rPr lang="en-US" dirty="0" smtClean="0"/>
              <a:t>The colonists fought for the control of land owned by the American Indians.</a:t>
            </a:r>
          </a:p>
          <a:p>
            <a:pPr marL="914400" lvl="1" indent="-457200">
              <a:buAutoNum type="alphaLcPeriod"/>
            </a:pPr>
            <a:r>
              <a:rPr lang="en-US" dirty="0" smtClean="0"/>
              <a:t>The colonists fought to gain civil rights for all minorities in the United States.</a:t>
            </a:r>
          </a:p>
        </p:txBody>
      </p:sp>
    </p:spTree>
    <p:extLst>
      <p:ext uri="{BB962C8B-B14F-4D97-AF65-F5344CB8AC3E}">
        <p14:creationId xmlns:p14="http://schemas.microsoft.com/office/powerpoint/2010/main" xmlns="" val="7714066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p:txBody>
          <a:bodyPr>
            <a:normAutofit fontScale="70000" lnSpcReduction="20000"/>
          </a:bodyPr>
          <a:lstStyle/>
          <a:p>
            <a:pPr marL="457200" indent="-457200">
              <a:buAutoNum type="arabicPeriod"/>
            </a:pPr>
            <a:r>
              <a:rPr lang="en-US" dirty="0" smtClean="0"/>
              <a:t>B</a:t>
            </a:r>
          </a:p>
          <a:p>
            <a:pPr marL="457200" indent="-457200">
              <a:buAutoNum type="arabicPeriod"/>
            </a:pPr>
            <a:r>
              <a:rPr lang="en-US" dirty="0" smtClean="0"/>
              <a:t>C</a:t>
            </a:r>
          </a:p>
          <a:p>
            <a:pPr marL="457200" indent="-457200">
              <a:buAutoNum type="arabicPeriod"/>
            </a:pPr>
            <a:r>
              <a:rPr lang="en-US" dirty="0" smtClean="0"/>
              <a:t>D</a:t>
            </a:r>
          </a:p>
          <a:p>
            <a:pPr marL="457200" indent="-457200">
              <a:buAutoNum type="arabicPeriod"/>
            </a:pPr>
            <a:r>
              <a:rPr lang="en-US" dirty="0" smtClean="0"/>
              <a:t>A</a:t>
            </a:r>
          </a:p>
          <a:p>
            <a:pPr marL="457200" indent="-457200">
              <a:buAutoNum type="arabicPeriod"/>
            </a:pPr>
            <a:r>
              <a:rPr lang="en-US" dirty="0" smtClean="0"/>
              <a:t>D</a:t>
            </a:r>
          </a:p>
          <a:p>
            <a:pPr marL="457200" indent="-457200">
              <a:buAutoNum type="arabicPeriod"/>
            </a:pPr>
            <a:r>
              <a:rPr lang="en-US" dirty="0" smtClean="0"/>
              <a:t>A</a:t>
            </a:r>
          </a:p>
          <a:p>
            <a:pPr marL="457200" indent="-457200">
              <a:buAutoNum type="arabicPeriod"/>
            </a:pPr>
            <a:r>
              <a:rPr lang="en-US" dirty="0" smtClean="0"/>
              <a:t>B</a:t>
            </a:r>
          </a:p>
          <a:p>
            <a:pPr marL="457200" indent="-457200">
              <a:buAutoNum type="arabicPeriod"/>
            </a:pPr>
            <a:r>
              <a:rPr lang="en-US" dirty="0" smtClean="0"/>
              <a:t>A</a:t>
            </a:r>
          </a:p>
          <a:p>
            <a:pPr marL="0" indent="0">
              <a:buNone/>
            </a:pPr>
            <a:endParaRPr lang="en-US" dirty="0" smtClean="0"/>
          </a:p>
          <a:p>
            <a:pPr marL="457200" indent="-457200">
              <a:buAutoNum type="arabicPeriod"/>
            </a:pPr>
            <a:endParaRPr lang="en-US" dirty="0"/>
          </a:p>
          <a:p>
            <a:pPr marL="0" indent="0">
              <a:buNone/>
            </a:pPr>
            <a:r>
              <a:rPr lang="en-US" dirty="0" smtClean="0"/>
              <a:t>To make 85%, you must get 7 these right.  While not a heavily tested topic, this has been on every exam to date.  Study up on this if you did not get at least 6.</a:t>
            </a:r>
          </a:p>
          <a:p>
            <a:pPr marL="0" indent="0">
              <a:buNone/>
            </a:pPr>
            <a:endParaRPr lang="en-US" dirty="0"/>
          </a:p>
          <a:p>
            <a:pPr marL="0" indent="0">
              <a:buNone/>
            </a:pPr>
            <a:r>
              <a:rPr lang="en-US" dirty="0" smtClean="0"/>
              <a:t>Chapter 17-19 in Blue Textbook</a:t>
            </a:r>
            <a:endParaRPr lang="en-US" dirty="0"/>
          </a:p>
        </p:txBody>
      </p:sp>
    </p:spTree>
    <p:extLst>
      <p:ext uri="{BB962C8B-B14F-4D97-AF65-F5344CB8AC3E}">
        <p14:creationId xmlns:p14="http://schemas.microsoft.com/office/powerpoint/2010/main" xmlns="" val="1490087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159066"/>
            <a:ext cx="8610600" cy="1293028"/>
          </a:xfrm>
        </p:spPr>
        <p:txBody>
          <a:bodyPr/>
          <a:lstStyle/>
          <a:p>
            <a:r>
              <a:rPr lang="en-US" dirty="0" smtClean="0"/>
              <a:t>Renaissance and reformation test practice</a:t>
            </a:r>
            <a:endParaRPr lang="en-US" dirty="0"/>
          </a:p>
        </p:txBody>
      </p:sp>
      <p:sp>
        <p:nvSpPr>
          <p:cNvPr id="3" name="Content Placeholder 2"/>
          <p:cNvSpPr>
            <a:spLocks noGrp="1"/>
          </p:cNvSpPr>
          <p:nvPr>
            <p:ph idx="1"/>
          </p:nvPr>
        </p:nvSpPr>
        <p:spPr>
          <a:xfrm>
            <a:off x="283335" y="1326524"/>
            <a:ext cx="11758411" cy="5396248"/>
          </a:xfrm>
        </p:spPr>
        <p:txBody>
          <a:bodyPr>
            <a:normAutofit/>
          </a:bodyPr>
          <a:lstStyle/>
          <a:p>
            <a:pPr marL="457200" indent="-457200">
              <a:buAutoNum type="arabicPeriod"/>
            </a:pPr>
            <a:r>
              <a:rPr lang="en-US" dirty="0" smtClean="0"/>
              <a:t>Theologians of the Reformation disagreed about how people could achieve ____, or acceptance into heaven.</a:t>
            </a:r>
          </a:p>
          <a:p>
            <a:pPr marL="914400" lvl="1" indent="-457200">
              <a:buAutoNum type="alphaLcPeriod"/>
            </a:pPr>
            <a:r>
              <a:rPr lang="en-US" dirty="0" smtClean="0"/>
              <a:t>Indulgence</a:t>
            </a:r>
          </a:p>
          <a:p>
            <a:pPr marL="914400" lvl="1" indent="-457200">
              <a:buAutoNum type="alphaLcPeriod"/>
            </a:pPr>
            <a:r>
              <a:rPr lang="en-US" dirty="0" smtClean="0"/>
              <a:t>Predestination</a:t>
            </a:r>
          </a:p>
          <a:p>
            <a:pPr marL="914400" lvl="1" indent="-457200">
              <a:buAutoNum type="alphaLcPeriod"/>
            </a:pPr>
            <a:r>
              <a:rPr lang="en-US" dirty="0" smtClean="0"/>
              <a:t>Annulment</a:t>
            </a:r>
          </a:p>
          <a:p>
            <a:pPr marL="914400" lvl="1" indent="-457200">
              <a:buAutoNum type="alphaLcPeriod"/>
            </a:pPr>
            <a:r>
              <a:rPr lang="en-US" dirty="0" smtClean="0"/>
              <a:t>Salvation</a:t>
            </a:r>
          </a:p>
          <a:p>
            <a:pPr marL="457200" indent="-457200">
              <a:buAutoNum type="arabicPeriod"/>
            </a:pPr>
            <a:r>
              <a:rPr lang="en-US" dirty="0" smtClean="0"/>
              <a:t>Which was a characteristic of the Renaissance?</a:t>
            </a:r>
          </a:p>
          <a:p>
            <a:pPr marL="914400" lvl="1" indent="-457200">
              <a:buAutoNum type="alphaLcPeriod"/>
            </a:pPr>
            <a:r>
              <a:rPr lang="en-US" dirty="0" smtClean="0"/>
              <a:t>Rejection of classical learning of ancient Greece and Rome.</a:t>
            </a:r>
          </a:p>
          <a:p>
            <a:pPr marL="914400" lvl="1" indent="-457200">
              <a:buAutoNum type="alphaLcPeriod"/>
            </a:pPr>
            <a:r>
              <a:rPr lang="en-US" dirty="0" smtClean="0"/>
              <a:t>Renewed emphasis on an all-powerful God</a:t>
            </a:r>
          </a:p>
          <a:p>
            <a:pPr marL="914400" lvl="1" indent="-457200">
              <a:buAutoNum type="alphaLcPeriod"/>
            </a:pPr>
            <a:r>
              <a:rPr lang="en-US" dirty="0" smtClean="0"/>
              <a:t>Emergence of a more secular worldview</a:t>
            </a:r>
          </a:p>
          <a:p>
            <a:pPr marL="914400" lvl="1" indent="-457200">
              <a:buAutoNum type="alphaLcPeriod"/>
            </a:pPr>
            <a:r>
              <a:rPr lang="en-US" dirty="0" smtClean="0"/>
              <a:t>Reawakening of feudalism</a:t>
            </a:r>
          </a:p>
          <a:p>
            <a:pPr marL="457200" lvl="1" indent="0">
              <a:buNone/>
            </a:pPr>
            <a:endParaRPr lang="en-US" dirty="0"/>
          </a:p>
        </p:txBody>
      </p:sp>
    </p:spTree>
    <p:extLst>
      <p:ext uri="{BB962C8B-B14F-4D97-AF65-F5344CB8AC3E}">
        <p14:creationId xmlns:p14="http://schemas.microsoft.com/office/powerpoint/2010/main" xmlns="" val="33867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0761" y="764373"/>
            <a:ext cx="11184228" cy="5600499"/>
          </a:xfrm>
        </p:spPr>
        <p:txBody>
          <a:bodyPr>
            <a:normAutofit fontScale="92500" lnSpcReduction="10000"/>
          </a:bodyPr>
          <a:lstStyle/>
          <a:p>
            <a:pPr marL="0" indent="0">
              <a:buNone/>
            </a:pPr>
            <a:r>
              <a:rPr lang="en-US" dirty="0" smtClean="0"/>
              <a:t>3.  In </a:t>
            </a:r>
            <a:r>
              <a:rPr lang="en-US" dirty="0"/>
              <a:t>his Ninety-five Theses, Martin Luther wrote:  “Christians are to be taught that he who gives to the poor or lends to the needy does better work than buying pardons.”  To what is Luther objecting in this statement?</a:t>
            </a:r>
          </a:p>
          <a:p>
            <a:pPr marL="914400" lvl="1" indent="-457200">
              <a:buAutoNum type="alphaLcPeriod"/>
            </a:pPr>
            <a:r>
              <a:rPr lang="en-US" dirty="0"/>
              <a:t>The doctrine of predestination</a:t>
            </a:r>
          </a:p>
          <a:p>
            <a:pPr marL="914400" lvl="1" indent="-457200">
              <a:buAutoNum type="alphaLcPeriod"/>
            </a:pPr>
            <a:r>
              <a:rPr lang="en-US" dirty="0"/>
              <a:t>The lack of concern for the poor</a:t>
            </a:r>
          </a:p>
          <a:p>
            <a:pPr marL="914400" lvl="1" indent="-457200">
              <a:buAutoNum type="alphaLcPeriod"/>
            </a:pPr>
            <a:r>
              <a:rPr lang="en-US" dirty="0"/>
              <a:t>The sale of indulgences</a:t>
            </a:r>
          </a:p>
          <a:p>
            <a:pPr marL="914400" lvl="1" indent="-457200">
              <a:buAutoNum type="alphaLcPeriod"/>
            </a:pPr>
            <a:r>
              <a:rPr lang="en-US" dirty="0"/>
              <a:t>The spread of secular humanism</a:t>
            </a:r>
          </a:p>
          <a:p>
            <a:pPr marL="457200" indent="-457200">
              <a:buAutoNum type="arabicPeriod" startAt="4"/>
            </a:pPr>
            <a:endParaRPr lang="en-US" dirty="0" smtClean="0"/>
          </a:p>
          <a:p>
            <a:pPr marL="457200" indent="-457200">
              <a:buAutoNum type="arabicPeriod" startAt="4"/>
            </a:pPr>
            <a:r>
              <a:rPr lang="en-US" dirty="0" smtClean="0"/>
              <a:t>How did the new ideas and the scientific advances of the Renaissance challenge the Catholic Church?</a:t>
            </a:r>
          </a:p>
          <a:p>
            <a:pPr marL="914400" lvl="1" indent="-457200">
              <a:buAutoNum type="alphaLcPeriod"/>
            </a:pPr>
            <a:r>
              <a:rPr lang="en-US" dirty="0" smtClean="0"/>
              <a:t>New Renaissance universities, which emphasized scientific research, gave most citizens educational opportunities that challenged the religious institutions.</a:t>
            </a:r>
          </a:p>
          <a:p>
            <a:pPr marL="914400" lvl="1" indent="-457200">
              <a:buAutoNum type="alphaLcPeriod"/>
            </a:pPr>
            <a:r>
              <a:rPr lang="en-US" dirty="0" smtClean="0"/>
              <a:t>Individualism and humanist ideas from the Renaissance challenged citizens to seek answers for themselves rather than from religious institutions.</a:t>
            </a:r>
          </a:p>
          <a:p>
            <a:pPr marL="914400" lvl="1" indent="-457200">
              <a:buAutoNum type="alphaLcPeriod"/>
            </a:pPr>
            <a:r>
              <a:rPr lang="en-US" dirty="0" smtClean="0"/>
              <a:t>New merchant guilds formed by the middle class owed allegiance to the leaders of the Renaissance rather than the Catholic Church.</a:t>
            </a:r>
          </a:p>
          <a:p>
            <a:pPr marL="914400" lvl="1" indent="-457200">
              <a:buAutoNum type="alphaLcPeriod"/>
            </a:pPr>
            <a:r>
              <a:rPr lang="en-US" dirty="0" smtClean="0"/>
              <a:t>Feudal noble landowners accepted the scientific advances of the Renaissance that were supported by the Catholic Church.</a:t>
            </a:r>
          </a:p>
          <a:p>
            <a:pPr marL="457200" indent="-457200">
              <a:buAutoNum type="arabicPeriod" startAt="4"/>
            </a:pPr>
            <a:endParaRPr lang="en-US" dirty="0" smtClean="0"/>
          </a:p>
          <a:p>
            <a:pPr marL="914400" lvl="1" indent="-457200">
              <a:buAutoNum type="alphaLcPeriod"/>
            </a:pPr>
            <a:endParaRPr lang="en-US" dirty="0"/>
          </a:p>
        </p:txBody>
      </p:sp>
    </p:spTree>
    <p:extLst>
      <p:ext uri="{BB962C8B-B14F-4D97-AF65-F5344CB8AC3E}">
        <p14:creationId xmlns:p14="http://schemas.microsoft.com/office/powerpoint/2010/main" xmlns="" val="3810734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p:txBody>
          <a:bodyPr/>
          <a:lstStyle/>
          <a:p>
            <a:pPr marL="457200" indent="-457200">
              <a:buAutoNum type="arabicPeriod"/>
            </a:pPr>
            <a:r>
              <a:rPr lang="en-US" dirty="0" smtClean="0"/>
              <a:t>D</a:t>
            </a:r>
          </a:p>
          <a:p>
            <a:pPr marL="457200" indent="-457200">
              <a:buAutoNum type="arabicPeriod"/>
            </a:pPr>
            <a:r>
              <a:rPr lang="en-US" dirty="0" smtClean="0"/>
              <a:t>C</a:t>
            </a:r>
          </a:p>
          <a:p>
            <a:pPr marL="457200" indent="-457200">
              <a:buAutoNum type="arabicPeriod"/>
            </a:pPr>
            <a:r>
              <a:rPr lang="en-US" dirty="0" smtClean="0"/>
              <a:t>C</a:t>
            </a:r>
          </a:p>
          <a:p>
            <a:pPr marL="457200" indent="-457200">
              <a:buAutoNum type="arabicPeriod"/>
            </a:pPr>
            <a:r>
              <a:rPr lang="en-US" dirty="0" smtClean="0"/>
              <a:t>B</a:t>
            </a:r>
          </a:p>
          <a:p>
            <a:pPr marL="457200" indent="-457200">
              <a:buAutoNum type="arabicPeriod"/>
            </a:pPr>
            <a:endParaRPr lang="en-US" dirty="0"/>
          </a:p>
          <a:p>
            <a:pPr marL="0" indent="0">
              <a:buNone/>
            </a:pPr>
            <a:r>
              <a:rPr lang="en-US" dirty="0" smtClean="0"/>
              <a:t>To make 85%, you must get all of these right.  While not a heavily tested topic, the Renaissance has been on every exam to date.  Study up on this if you did not get at least ¾.</a:t>
            </a:r>
          </a:p>
          <a:p>
            <a:pPr marL="0" indent="0">
              <a:buNone/>
            </a:pPr>
            <a:endParaRPr lang="en-US" dirty="0"/>
          </a:p>
          <a:p>
            <a:pPr marL="0" indent="0">
              <a:buNone/>
            </a:pPr>
            <a:r>
              <a:rPr lang="en-US" dirty="0" smtClean="0"/>
              <a:t>Chapter 12 in Blue Textbook</a:t>
            </a:r>
            <a:endParaRPr lang="en-US" dirty="0"/>
          </a:p>
        </p:txBody>
      </p:sp>
    </p:spTree>
    <p:extLst>
      <p:ext uri="{BB962C8B-B14F-4D97-AF65-F5344CB8AC3E}">
        <p14:creationId xmlns:p14="http://schemas.microsoft.com/office/powerpoint/2010/main" xmlns="" val="3498676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4373"/>
            <a:ext cx="10820400" cy="1293028"/>
          </a:xfrm>
        </p:spPr>
        <p:txBody>
          <a:bodyPr>
            <a:normAutofit/>
          </a:bodyPr>
          <a:lstStyle/>
          <a:p>
            <a:r>
              <a:rPr lang="en-US" dirty="0" smtClean="0"/>
              <a:t>Early exploration of WEST AFRICA, INDIA, AND THE AMERICAS</a:t>
            </a:r>
            <a:endParaRPr lang="en-US" dirty="0"/>
          </a:p>
        </p:txBody>
      </p:sp>
      <p:sp>
        <p:nvSpPr>
          <p:cNvPr id="3" name="Content Placeholder 2"/>
          <p:cNvSpPr>
            <a:spLocks noGrp="1"/>
          </p:cNvSpPr>
          <p:nvPr>
            <p:ph idx="1"/>
          </p:nvPr>
        </p:nvSpPr>
        <p:spPr/>
        <p:txBody>
          <a:bodyPr>
            <a:normAutofit lnSpcReduction="10000"/>
          </a:bodyPr>
          <a:lstStyle/>
          <a:p>
            <a:r>
              <a:rPr lang="en-US" dirty="0" smtClean="0"/>
              <a:t>Motivated by religious  zeal, gold, and glory, Europeans began to explore distant lands.  (God, Gold, and Glory!)</a:t>
            </a:r>
          </a:p>
          <a:p>
            <a:r>
              <a:rPr lang="en-US" dirty="0" smtClean="0"/>
              <a:t>The Portuguese sailed east around Africa to India.</a:t>
            </a:r>
          </a:p>
          <a:p>
            <a:pPr lvl="1"/>
            <a:r>
              <a:rPr lang="en-US" dirty="0" smtClean="0"/>
              <a:t>India was a target for spices!</a:t>
            </a:r>
          </a:p>
          <a:p>
            <a:r>
              <a:rPr lang="en-US" dirty="0" smtClean="0"/>
              <a:t>Spanish ships sailed west to the Americas.</a:t>
            </a:r>
          </a:p>
          <a:p>
            <a:r>
              <a:rPr lang="en-US" dirty="0" smtClean="0"/>
              <a:t>Spanish conquistadors (conquerors) seized lands ruled by the Aztecs and Incas.</a:t>
            </a:r>
          </a:p>
          <a:p>
            <a:r>
              <a:rPr lang="en-US" dirty="0" smtClean="0"/>
              <a:t>Diseases introduced by the Spanish explorers killed much of the Native American population.</a:t>
            </a:r>
          </a:p>
          <a:p>
            <a:r>
              <a:rPr lang="en-US" dirty="0" smtClean="0"/>
              <a:t>By the late 1600s, the Dutch, French, and English entered the rivalry for new lands and trade.</a:t>
            </a:r>
            <a:endParaRPr lang="en-US" dirty="0"/>
          </a:p>
        </p:txBody>
      </p:sp>
    </p:spTree>
    <p:extLst>
      <p:ext uri="{BB962C8B-B14F-4D97-AF65-F5344CB8AC3E}">
        <p14:creationId xmlns:p14="http://schemas.microsoft.com/office/powerpoint/2010/main" xmlns="" val="4142236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African SLAVE TRADE OF Europe, Africa, and the Americas</a:t>
            </a:r>
            <a:endParaRPr lang="en-US" dirty="0"/>
          </a:p>
        </p:txBody>
      </p:sp>
      <p:sp>
        <p:nvSpPr>
          <p:cNvPr id="3" name="Content Placeholder 2"/>
          <p:cNvSpPr>
            <a:spLocks noGrp="1"/>
          </p:cNvSpPr>
          <p:nvPr>
            <p:ph idx="1"/>
          </p:nvPr>
        </p:nvSpPr>
        <p:spPr/>
        <p:txBody>
          <a:bodyPr/>
          <a:lstStyle/>
          <a:p>
            <a:r>
              <a:rPr lang="en-US" dirty="0" smtClean="0"/>
              <a:t>Before the new exploration, the primary market for enslaved Africans had been Southwest Asia.</a:t>
            </a:r>
          </a:p>
          <a:p>
            <a:r>
              <a:rPr lang="en-US" dirty="0" smtClean="0"/>
              <a:t>The demand for plantation laborers in the Americas greatly increased the slave trade (now mostly from Western Africa).</a:t>
            </a:r>
          </a:p>
          <a:p>
            <a:r>
              <a:rPr lang="en-US" dirty="0" smtClean="0"/>
              <a:t>Enslaved Africans were part of the TRIANGULAR TRADE between Europe, Africa, and the Americas.</a:t>
            </a:r>
          </a:p>
          <a:p>
            <a:pPr lvl="1"/>
            <a:r>
              <a:rPr lang="en-US" dirty="0" smtClean="0"/>
              <a:t>Slaves taken to the Americas on the Middle Passage</a:t>
            </a:r>
          </a:p>
          <a:p>
            <a:r>
              <a:rPr lang="en-US" dirty="0" smtClean="0"/>
              <a:t>In Africa, the slave trade led to increased warfare, depopulation, and the deterioration of society.</a:t>
            </a:r>
            <a:endParaRPr lang="en-US" dirty="0"/>
          </a:p>
        </p:txBody>
      </p:sp>
    </p:spTree>
    <p:extLst>
      <p:ext uri="{BB962C8B-B14F-4D97-AF65-F5344CB8AC3E}">
        <p14:creationId xmlns:p14="http://schemas.microsoft.com/office/powerpoint/2010/main" xmlns="" val="1047404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6828" y="378006"/>
            <a:ext cx="9999372" cy="1293028"/>
          </a:xfrm>
        </p:spPr>
        <p:txBody>
          <a:bodyPr/>
          <a:lstStyle/>
          <a:p>
            <a:r>
              <a:rPr lang="en-US" dirty="0" smtClean="0"/>
              <a:t>Colonial Empires in Latin America</a:t>
            </a:r>
            <a:endParaRPr lang="en-US" dirty="0"/>
          </a:p>
        </p:txBody>
      </p:sp>
      <p:sp>
        <p:nvSpPr>
          <p:cNvPr id="3" name="Content Placeholder 2"/>
          <p:cNvSpPr>
            <a:spLocks noGrp="1"/>
          </p:cNvSpPr>
          <p:nvPr>
            <p:ph idx="1"/>
          </p:nvPr>
        </p:nvSpPr>
        <p:spPr>
          <a:xfrm>
            <a:off x="540913" y="1313645"/>
            <a:ext cx="10965287" cy="5009881"/>
          </a:xfrm>
        </p:spPr>
        <p:txBody>
          <a:bodyPr/>
          <a:lstStyle/>
          <a:p>
            <a:r>
              <a:rPr lang="en-US" dirty="0" smtClean="0"/>
              <a:t>The Portuguese and Spanish profited from their colonial empires in Latin America.</a:t>
            </a:r>
          </a:p>
          <a:p>
            <a:r>
              <a:rPr lang="en-US" dirty="0" err="1" smtClean="0"/>
              <a:t>Peninsulares</a:t>
            </a:r>
            <a:r>
              <a:rPr lang="en-US" dirty="0" smtClean="0"/>
              <a:t> were the top social class, followed by creoles, mestizos and mulattoes, and finally enslaved Africans and Native Americas.</a:t>
            </a:r>
          </a:p>
          <a:p>
            <a:pPr lvl="1"/>
            <a:r>
              <a:rPr lang="en-US" dirty="0" err="1" smtClean="0"/>
              <a:t>Encomienda</a:t>
            </a:r>
            <a:r>
              <a:rPr lang="en-US" dirty="0" smtClean="0"/>
              <a:t> system</a:t>
            </a:r>
          </a:p>
          <a:p>
            <a:r>
              <a:rPr lang="en-US" dirty="0" smtClean="0"/>
              <a:t>Catholic missionaries spread across the Americas to try to Christianize Native Americans.</a:t>
            </a:r>
          </a:p>
        </p:txBody>
      </p:sp>
    </p:spTree>
    <p:extLst>
      <p:ext uri="{BB962C8B-B14F-4D97-AF65-F5344CB8AC3E}">
        <p14:creationId xmlns:p14="http://schemas.microsoft.com/office/powerpoint/2010/main" xmlns="" val="3942964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Exploration and Expansion Test Review</a:t>
            </a:r>
            <a:endParaRPr lang="en-US" dirty="0"/>
          </a:p>
        </p:txBody>
      </p:sp>
      <p:sp>
        <p:nvSpPr>
          <p:cNvPr id="3" name="Content Placeholder 2"/>
          <p:cNvSpPr>
            <a:spLocks noGrp="1"/>
          </p:cNvSpPr>
          <p:nvPr>
            <p:ph idx="1"/>
          </p:nvPr>
        </p:nvSpPr>
        <p:spPr/>
        <p:txBody>
          <a:bodyPr>
            <a:normAutofit fontScale="85000" lnSpcReduction="20000"/>
          </a:bodyPr>
          <a:lstStyle/>
          <a:p>
            <a:pPr marL="457200" indent="-457200">
              <a:buAutoNum type="arabicPeriod"/>
            </a:pPr>
            <a:r>
              <a:rPr lang="en-US" dirty="0" smtClean="0"/>
              <a:t>Spanish conquerors of the Americas were known as…</a:t>
            </a:r>
          </a:p>
          <a:p>
            <a:pPr marL="914400" lvl="1" indent="-457200">
              <a:buAutoNum type="alphaLcPeriod"/>
            </a:pPr>
            <a:r>
              <a:rPr lang="en-US" dirty="0" smtClean="0"/>
              <a:t>Viceroys</a:t>
            </a:r>
          </a:p>
          <a:p>
            <a:pPr marL="914400" lvl="1" indent="-457200">
              <a:buAutoNum type="alphaLcPeriod"/>
            </a:pPr>
            <a:r>
              <a:rPr lang="en-US" dirty="0" smtClean="0"/>
              <a:t>Conquistadors</a:t>
            </a:r>
          </a:p>
          <a:p>
            <a:pPr marL="914400" lvl="1" indent="-457200">
              <a:buAutoNum type="alphaLcPeriod"/>
            </a:pPr>
            <a:r>
              <a:rPr lang="en-US" dirty="0" err="1" smtClean="0"/>
              <a:t>Peninsulares</a:t>
            </a:r>
            <a:endParaRPr lang="en-US" dirty="0" smtClean="0"/>
          </a:p>
          <a:p>
            <a:pPr marL="914400" lvl="1" indent="-457200">
              <a:buAutoNum type="alphaLcPeriod"/>
            </a:pPr>
            <a:r>
              <a:rPr lang="en-US" dirty="0" smtClean="0"/>
              <a:t>Governor-generals</a:t>
            </a:r>
          </a:p>
          <a:p>
            <a:pPr marL="457200" indent="-457200">
              <a:buAutoNum type="arabicPeriod"/>
            </a:pPr>
            <a:r>
              <a:rPr lang="en-US" dirty="0" smtClean="0"/>
              <a:t>The _____ is a trading route that connected Europe, Africa, and the Americas.</a:t>
            </a:r>
          </a:p>
          <a:p>
            <a:pPr marL="914400" lvl="1" indent="-457200">
              <a:buAutoNum type="alphaLcPeriod"/>
            </a:pPr>
            <a:r>
              <a:rPr lang="en-US" dirty="0" smtClean="0"/>
              <a:t>Triangular trade</a:t>
            </a:r>
          </a:p>
          <a:p>
            <a:pPr marL="914400" lvl="1" indent="-457200">
              <a:buAutoNum type="alphaLcPeriod"/>
            </a:pPr>
            <a:r>
              <a:rPr lang="en-US" dirty="0" smtClean="0"/>
              <a:t>Bermuda</a:t>
            </a:r>
            <a:r>
              <a:rPr lang="en-US" dirty="0"/>
              <a:t> </a:t>
            </a:r>
            <a:r>
              <a:rPr lang="en-US" dirty="0" smtClean="0"/>
              <a:t>Triangle</a:t>
            </a:r>
          </a:p>
          <a:p>
            <a:pPr marL="914400" lvl="1" indent="-457200">
              <a:buAutoNum type="alphaLcPeriod"/>
            </a:pPr>
            <a:r>
              <a:rPr lang="en-US" dirty="0" smtClean="0"/>
              <a:t>Middle Passage</a:t>
            </a:r>
          </a:p>
          <a:p>
            <a:pPr marL="914400" lvl="1" indent="-457200">
              <a:buAutoNum type="alphaLcPeriod"/>
            </a:pPr>
            <a:r>
              <a:rPr lang="en-US" dirty="0" smtClean="0"/>
              <a:t>Circular trade</a:t>
            </a:r>
          </a:p>
          <a:p>
            <a:pPr marL="457200" indent="-457200">
              <a:buAutoNum type="arabicPeriod"/>
            </a:pPr>
            <a:r>
              <a:rPr lang="en-US" dirty="0" smtClean="0"/>
              <a:t>What were the chief motives for European expansion?</a:t>
            </a:r>
          </a:p>
          <a:p>
            <a:pPr marL="914400" lvl="1" indent="-457200">
              <a:buAutoNum type="alphaLcPeriod"/>
            </a:pPr>
            <a:r>
              <a:rPr lang="en-US" dirty="0" smtClean="0"/>
              <a:t>Adventure, travel, war</a:t>
            </a:r>
          </a:p>
          <a:p>
            <a:pPr marL="914400" lvl="1" indent="-457200">
              <a:buAutoNum type="alphaLcPeriod"/>
            </a:pPr>
            <a:r>
              <a:rPr lang="en-US" dirty="0" smtClean="0"/>
              <a:t>Politics, taxes, and war</a:t>
            </a:r>
          </a:p>
          <a:p>
            <a:pPr marL="914400" lvl="1" indent="-457200">
              <a:buAutoNum type="alphaLcPeriod"/>
            </a:pPr>
            <a:r>
              <a:rPr lang="en-US" dirty="0" smtClean="0"/>
              <a:t>God, glory, gold</a:t>
            </a:r>
          </a:p>
          <a:p>
            <a:pPr marL="914400" lvl="1" indent="-457200">
              <a:buAutoNum type="alphaLcPeriod"/>
            </a:pPr>
            <a:r>
              <a:rPr lang="en-US" dirty="0" smtClean="0"/>
              <a:t>Oil, gold, coal</a:t>
            </a:r>
          </a:p>
          <a:p>
            <a:pPr marL="457200" indent="-457200">
              <a:buAutoNum type="arabicPeriod"/>
            </a:pPr>
            <a:endParaRPr lang="en-US" dirty="0" smtClean="0"/>
          </a:p>
        </p:txBody>
      </p:sp>
    </p:spTree>
    <p:extLst>
      <p:ext uri="{BB962C8B-B14F-4D97-AF65-F5344CB8AC3E}">
        <p14:creationId xmlns:p14="http://schemas.microsoft.com/office/powerpoint/2010/main" xmlns="" val="1674221426"/>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TC104033937[[fn=Vapor Trail]]</Template>
  <TotalTime>140</TotalTime>
  <Words>1757</Words>
  <Application>Microsoft Office PowerPoint</Application>
  <PresentationFormat>Custom</PresentationFormat>
  <Paragraphs>212</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Vapor Trail</vt:lpstr>
      <vt:lpstr>World History Final Review </vt:lpstr>
      <vt:lpstr>Renaissance and Reformation</vt:lpstr>
      <vt:lpstr>Renaissance and reformation test practice</vt:lpstr>
      <vt:lpstr>Slide 4</vt:lpstr>
      <vt:lpstr>Answers</vt:lpstr>
      <vt:lpstr>Early exploration of WEST AFRICA, INDIA, AND THE AMERICAS</vt:lpstr>
      <vt:lpstr>African SLAVE TRADE OF Europe, Africa, and the Americas</vt:lpstr>
      <vt:lpstr>Colonial Empires in Latin America</vt:lpstr>
      <vt:lpstr>Exploration and Expansion Test Review</vt:lpstr>
      <vt:lpstr>Slide 10</vt:lpstr>
      <vt:lpstr>Slide 11</vt:lpstr>
      <vt:lpstr>Answers</vt:lpstr>
      <vt:lpstr>Scientific Revolution and Enlightenment</vt:lpstr>
      <vt:lpstr>American Revolution</vt:lpstr>
      <vt:lpstr>Causes of the French Revolution </vt:lpstr>
      <vt:lpstr>Short-term Effects of the French Revolution</vt:lpstr>
      <vt:lpstr>Long-Term Effects of the French Revolution</vt:lpstr>
      <vt:lpstr>Industrialization and nationalism</vt:lpstr>
      <vt:lpstr>Revolution and Enlightenment  TEST PRACTICE </vt:lpstr>
      <vt:lpstr>Slide 20</vt:lpstr>
      <vt:lpstr>Slide 21</vt:lpstr>
      <vt:lpstr>Slide 22</vt:lpstr>
      <vt:lpstr>Answers</vt:lpstr>
    </vt:vector>
  </TitlesOfParts>
  <Company>Public Schools of Robeson County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History Final Review</dc:title>
  <dc:creator>Alicia D. Jones</dc:creator>
  <cp:lastModifiedBy>ashleym.hampton</cp:lastModifiedBy>
  <cp:revision>14</cp:revision>
  <dcterms:created xsi:type="dcterms:W3CDTF">2014-06-03T13:08:33Z</dcterms:created>
  <dcterms:modified xsi:type="dcterms:W3CDTF">2015-01-05T13:08:09Z</dcterms:modified>
</cp:coreProperties>
</file>