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9"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ia D. Jones" initials="ADJ" lastIdx="1" clrIdx="0">
    <p:extLst>
      <p:ext uri="{19B8F6BF-5375-455C-9EA6-DF929625EA0E}">
        <p15:presenceInfo xmlns:p15="http://schemas.microsoft.com/office/powerpoint/2012/main" xmlns="" userId="S-1-5-21-2863013534-1103888170-1457185292-1913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102" y="-34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13981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2530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742730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1095012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422847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036299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670712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312318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30223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49540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941282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05203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9471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54634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18384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51199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89087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6DFF08F-DC6B-4601-B491-B0F83F6DD2DA}" type="datetimeFigureOut">
              <a:rPr lang="en-US" smtClean="0"/>
              <a:pPr/>
              <a:t>1/5/2015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240506551"/>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History Final Exam Review</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PowerPoint 2:  New Patterns of Civilization</a:t>
            </a:r>
          </a:p>
          <a:p>
            <a:r>
              <a:rPr lang="en-US" dirty="0" smtClean="0"/>
              <a:t>Islam, Early Africa, Early Asia, Early America</a:t>
            </a:r>
            <a:r>
              <a:rPr lang="en-US" smtClean="0"/>
              <a:t>, European </a:t>
            </a:r>
            <a:r>
              <a:rPr lang="en-US" dirty="0" smtClean="0"/>
              <a:t>Middle Ages</a:t>
            </a:r>
          </a:p>
        </p:txBody>
      </p:sp>
    </p:spTree>
    <p:extLst>
      <p:ext uri="{BB962C8B-B14F-4D97-AF65-F5344CB8AC3E}">
        <p14:creationId xmlns:p14="http://schemas.microsoft.com/office/powerpoint/2010/main" xmlns="" val="833399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Africa Recap</a:t>
            </a:r>
            <a:endParaRPr lang="en-US" dirty="0"/>
          </a:p>
        </p:txBody>
      </p:sp>
      <p:sp>
        <p:nvSpPr>
          <p:cNvPr id="3" name="Content Placeholder 2"/>
          <p:cNvSpPr>
            <a:spLocks noGrp="1"/>
          </p:cNvSpPr>
          <p:nvPr>
            <p:ph idx="1"/>
          </p:nvPr>
        </p:nvSpPr>
        <p:spPr>
          <a:xfrm>
            <a:off x="325120" y="1300480"/>
            <a:ext cx="11866880" cy="5283200"/>
          </a:xfrm>
        </p:spPr>
        <p:txBody>
          <a:bodyPr>
            <a:normAutofit/>
          </a:bodyPr>
          <a:lstStyle/>
          <a:p>
            <a:r>
              <a:rPr lang="en-US" sz="2400" dirty="0" smtClean="0"/>
              <a:t>Kush was an advanced civilization until 150 AD known for trade of ivory and ebony.</a:t>
            </a:r>
          </a:p>
          <a:p>
            <a:r>
              <a:rPr lang="en-US" sz="2400" dirty="0" smtClean="0"/>
              <a:t>Evolving from an Arab colony, Axum succeeded Kush as a major trading power in East Africa.</a:t>
            </a:r>
          </a:p>
          <a:p>
            <a:r>
              <a:rPr lang="en-US" sz="2400" dirty="0" smtClean="0"/>
              <a:t>Once Muslims captured Egypt, they began to set up Islamic states in Northern Africa transforming the culture.</a:t>
            </a:r>
          </a:p>
          <a:p>
            <a:r>
              <a:rPr lang="en-US" sz="2400" dirty="0" smtClean="0"/>
              <a:t>Ghana, Mali, and Songhai all were known for trade of salt and gold.</a:t>
            </a:r>
          </a:p>
          <a:p>
            <a:r>
              <a:rPr lang="en-US" sz="2400" dirty="0" smtClean="0"/>
              <a:t>In Africa, extended families and lineage groups were the basic units for village societies.</a:t>
            </a:r>
          </a:p>
          <a:p>
            <a:r>
              <a:rPr lang="en-US" sz="2400" dirty="0" smtClean="0"/>
              <a:t>Communication with a creator god through rituals and ancestors typified many African religions.</a:t>
            </a:r>
          </a:p>
          <a:p>
            <a:r>
              <a:rPr lang="en-US" sz="2400" dirty="0" smtClean="0"/>
              <a:t>Arab merchants brought Islam to Eastern and Southern Africa in the 1300s.</a:t>
            </a:r>
          </a:p>
          <a:p>
            <a:pPr marL="0" indent="0">
              <a:buNone/>
            </a:pPr>
            <a:endParaRPr lang="en-US" sz="2400" dirty="0" smtClean="0"/>
          </a:p>
        </p:txBody>
      </p:sp>
    </p:spTree>
    <p:extLst>
      <p:ext uri="{BB962C8B-B14F-4D97-AF65-F5344CB8AC3E}">
        <p14:creationId xmlns:p14="http://schemas.microsoft.com/office/powerpoint/2010/main" xmlns="" val="3997733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Asia (400-1500)</a:t>
            </a:r>
            <a:endParaRPr lang="en-US" dirty="0"/>
          </a:p>
        </p:txBody>
      </p:sp>
      <p:sp>
        <p:nvSpPr>
          <p:cNvPr id="3" name="Content Placeholder 2"/>
          <p:cNvSpPr>
            <a:spLocks noGrp="1"/>
          </p:cNvSpPr>
          <p:nvPr>
            <p:ph idx="1"/>
          </p:nvPr>
        </p:nvSpPr>
        <p:spPr>
          <a:xfrm>
            <a:off x="365760" y="1280160"/>
            <a:ext cx="11602720" cy="5405120"/>
          </a:xfrm>
        </p:spPr>
        <p:txBody>
          <a:bodyPr>
            <a:normAutofit lnSpcReduction="10000"/>
          </a:bodyPr>
          <a:lstStyle/>
          <a:p>
            <a:r>
              <a:rPr lang="en-US" dirty="0" smtClean="0"/>
              <a:t>Dynasties (families of rulers) dominated China in this period.</a:t>
            </a:r>
          </a:p>
          <a:p>
            <a:pPr lvl="1"/>
            <a:r>
              <a:rPr lang="en-US" dirty="0" smtClean="0"/>
              <a:t>Sui 581-618—unified China and built the Grand Canal linking the Yellow and Chang Jiang Rivers making it easier to ship goods</a:t>
            </a:r>
          </a:p>
          <a:p>
            <a:pPr lvl="1"/>
            <a:r>
              <a:rPr lang="en-US" dirty="0" smtClean="0"/>
              <a:t>Tang 618-907—restored the civil service exams, focused on education, expanded the borders of China</a:t>
            </a:r>
          </a:p>
          <a:p>
            <a:pPr lvl="1"/>
            <a:r>
              <a:rPr lang="en-US" dirty="0" smtClean="0"/>
              <a:t>Song 960-1279—economic prosperity, invasions from the north, lost land, and formed a defensive alliance with the Mongols (who eventually defeated all of China)</a:t>
            </a:r>
          </a:p>
          <a:p>
            <a:pPr lvl="1"/>
            <a:r>
              <a:rPr lang="en-US" dirty="0" smtClean="0"/>
              <a:t>Throughout these three dynasties, life became more complex in China.</a:t>
            </a:r>
          </a:p>
          <a:p>
            <a:pPr lvl="2"/>
            <a:r>
              <a:rPr lang="en-US" dirty="0" smtClean="0"/>
              <a:t>Manufacturing and trade improved the economy (but they still focused on farming)</a:t>
            </a:r>
          </a:p>
          <a:p>
            <a:pPr lvl="2"/>
            <a:r>
              <a:rPr lang="en-US" dirty="0" smtClean="0"/>
              <a:t>Technological advances added new products and stimulated trade</a:t>
            </a:r>
          </a:p>
          <a:p>
            <a:pPr lvl="3"/>
            <a:r>
              <a:rPr lang="en-US" dirty="0" smtClean="0"/>
              <a:t>Tang are known for developing steel tools</a:t>
            </a:r>
            <a:r>
              <a:rPr lang="en-US" dirty="0"/>
              <a:t> </a:t>
            </a:r>
            <a:r>
              <a:rPr lang="en-US" dirty="0" smtClean="0"/>
              <a:t>and gunpowder.</a:t>
            </a:r>
          </a:p>
          <a:p>
            <a:pPr lvl="3"/>
            <a:r>
              <a:rPr lang="en-US" dirty="0" smtClean="0"/>
              <a:t>Also exported tea, silk, and porcelain</a:t>
            </a:r>
          </a:p>
          <a:p>
            <a:pPr lvl="2"/>
            <a:r>
              <a:rPr lang="en-US" dirty="0" smtClean="0"/>
              <a:t>Silk Road was renewed as a great long-distance trade route</a:t>
            </a:r>
          </a:p>
          <a:p>
            <a:pPr lvl="2"/>
            <a:r>
              <a:rPr lang="en-US" dirty="0" smtClean="0"/>
              <a:t>Buddhism and Daoism began to challenge Confucianism.</a:t>
            </a:r>
          </a:p>
          <a:p>
            <a:r>
              <a:rPr lang="en-US" dirty="0" smtClean="0"/>
              <a:t>Marco Polo (an Italian merchant) visited China in the 1200s and recorded information about the goods and riches increasing European interest in trade with Asia.</a:t>
            </a:r>
          </a:p>
        </p:txBody>
      </p:sp>
    </p:spTree>
    <p:extLst>
      <p:ext uri="{BB962C8B-B14F-4D97-AF65-F5344CB8AC3E}">
        <p14:creationId xmlns:p14="http://schemas.microsoft.com/office/powerpoint/2010/main" xmlns="" val="210515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Japan and Korea</a:t>
            </a:r>
            <a:endParaRPr lang="en-US" dirty="0"/>
          </a:p>
        </p:txBody>
      </p:sp>
      <p:sp>
        <p:nvSpPr>
          <p:cNvPr id="4" name="Text Placeholder 3"/>
          <p:cNvSpPr>
            <a:spLocks noGrp="1"/>
          </p:cNvSpPr>
          <p:nvPr>
            <p:ph type="body" idx="1"/>
          </p:nvPr>
        </p:nvSpPr>
        <p:spPr>
          <a:xfrm>
            <a:off x="473393" y="1177431"/>
            <a:ext cx="4396338" cy="576262"/>
          </a:xfrm>
        </p:spPr>
        <p:txBody>
          <a:bodyPr/>
          <a:lstStyle/>
          <a:p>
            <a:r>
              <a:rPr lang="en-US" dirty="0" smtClean="0"/>
              <a:t>Japan</a:t>
            </a:r>
            <a:endParaRPr lang="en-US" dirty="0"/>
          </a:p>
        </p:txBody>
      </p:sp>
      <p:sp>
        <p:nvSpPr>
          <p:cNvPr id="3" name="Content Placeholder 2"/>
          <p:cNvSpPr>
            <a:spLocks noGrp="1"/>
          </p:cNvSpPr>
          <p:nvPr>
            <p:ph sz="half" idx="2"/>
          </p:nvPr>
        </p:nvSpPr>
        <p:spPr>
          <a:xfrm>
            <a:off x="473394" y="1853248"/>
            <a:ext cx="5026258" cy="4403090"/>
          </a:xfrm>
        </p:spPr>
        <p:txBody>
          <a:bodyPr/>
          <a:lstStyle/>
          <a:p>
            <a:r>
              <a:rPr lang="en-US" dirty="0" smtClean="0"/>
              <a:t>Geography:  chain of islands, mountainous, with little farmland available, volcanoes and earthquakes</a:t>
            </a:r>
          </a:p>
          <a:p>
            <a:r>
              <a:rPr lang="en-US" dirty="0" smtClean="0"/>
              <a:t>Developed the role of the samurai (those who serve) to protect the security of their employers following the “Bushido” (“way of the warrior”)</a:t>
            </a:r>
          </a:p>
          <a:p>
            <a:r>
              <a:rPr lang="en-US" dirty="0" smtClean="0"/>
              <a:t>Development of Shintoism (“sacred way of the gods”) in which spirits of ancestors are present in the air around them</a:t>
            </a:r>
          </a:p>
          <a:p>
            <a:r>
              <a:rPr lang="en-US" dirty="0" smtClean="0"/>
              <a:t>Zen Buddhism (teaching of enlightenment through strong self-discipline and meditation) became popular among the wealthy.</a:t>
            </a:r>
          </a:p>
          <a:p>
            <a:pPr marL="457200" lvl="1" indent="0">
              <a:buNone/>
            </a:pPr>
            <a:endParaRPr lang="en-US" dirty="0"/>
          </a:p>
        </p:txBody>
      </p:sp>
      <p:sp>
        <p:nvSpPr>
          <p:cNvPr id="5" name="Text Placeholder 4"/>
          <p:cNvSpPr>
            <a:spLocks noGrp="1"/>
          </p:cNvSpPr>
          <p:nvPr>
            <p:ph type="body" sz="quarter" idx="3"/>
          </p:nvPr>
        </p:nvSpPr>
        <p:spPr>
          <a:xfrm>
            <a:off x="5672369" y="1319531"/>
            <a:ext cx="4396339" cy="576262"/>
          </a:xfrm>
        </p:spPr>
        <p:txBody>
          <a:bodyPr/>
          <a:lstStyle/>
          <a:p>
            <a:r>
              <a:rPr lang="en-US" dirty="0" smtClean="0"/>
              <a:t>Korea</a:t>
            </a:r>
            <a:endParaRPr lang="en-US" dirty="0"/>
          </a:p>
        </p:txBody>
      </p:sp>
      <p:sp>
        <p:nvSpPr>
          <p:cNvPr id="6" name="Content Placeholder 5"/>
          <p:cNvSpPr>
            <a:spLocks noGrp="1"/>
          </p:cNvSpPr>
          <p:nvPr>
            <p:ph sz="quarter" idx="4"/>
          </p:nvPr>
        </p:nvSpPr>
        <p:spPr>
          <a:xfrm>
            <a:off x="5654495" y="1853248"/>
            <a:ext cx="6090465" cy="4403090"/>
          </a:xfrm>
        </p:spPr>
        <p:txBody>
          <a:bodyPr>
            <a:normAutofit lnSpcReduction="10000"/>
          </a:bodyPr>
          <a:lstStyle/>
          <a:p>
            <a:r>
              <a:rPr lang="en-US" dirty="0" smtClean="0"/>
              <a:t>Geography:  peninsula, relatively mountainous, close to China and Japan influencing their culture</a:t>
            </a:r>
          </a:p>
          <a:p>
            <a:r>
              <a:rPr lang="en-US" dirty="0" smtClean="0"/>
              <a:t>109 BC, China ruled northern Korea, but the Koreans drove them out by the 200s</a:t>
            </a:r>
          </a:p>
          <a:p>
            <a:r>
              <a:rPr lang="en-US" dirty="0" smtClean="0"/>
              <a:t>Separate kingdoms developed in Korea lead by monarchs</a:t>
            </a:r>
          </a:p>
          <a:p>
            <a:pPr lvl="1"/>
            <a:r>
              <a:rPr lang="en-US" dirty="0" smtClean="0"/>
              <a:t>Buddhism was introduced</a:t>
            </a:r>
          </a:p>
          <a:p>
            <a:r>
              <a:rPr lang="en-US" dirty="0" smtClean="0"/>
              <a:t>Periods of civil war occurred between the different kingdoms (China often got involved)</a:t>
            </a:r>
          </a:p>
          <a:p>
            <a:r>
              <a:rPr lang="en-US" dirty="0" smtClean="0"/>
              <a:t>In the 1200s, the Mongols took control of northern part of Korea leading to much suffering for the Koreans.</a:t>
            </a:r>
          </a:p>
          <a:p>
            <a:r>
              <a:rPr lang="en-US" dirty="0" smtClean="0"/>
              <a:t>Korea regained complete self-rule by 1392 under the Yi Dynasty.</a:t>
            </a:r>
            <a:endParaRPr lang="en-US" dirty="0"/>
          </a:p>
        </p:txBody>
      </p:sp>
    </p:spTree>
    <p:extLst>
      <p:ext uri="{BB962C8B-B14F-4D97-AF65-F5344CB8AC3E}">
        <p14:creationId xmlns:p14="http://schemas.microsoft.com/office/powerpoint/2010/main" xmlns="" val="1843934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Early India</a:t>
            </a:r>
            <a:endParaRPr lang="en-US" dirty="0"/>
          </a:p>
        </p:txBody>
      </p:sp>
      <p:sp>
        <p:nvSpPr>
          <p:cNvPr id="8" name="Content Placeholder 7"/>
          <p:cNvSpPr>
            <a:spLocks noGrp="1"/>
          </p:cNvSpPr>
          <p:nvPr>
            <p:ph idx="1"/>
          </p:nvPr>
        </p:nvSpPr>
        <p:spPr>
          <a:xfrm>
            <a:off x="365760" y="1219200"/>
            <a:ext cx="11684000" cy="5953760"/>
          </a:xfrm>
        </p:spPr>
        <p:txBody>
          <a:bodyPr/>
          <a:lstStyle/>
          <a:p>
            <a:r>
              <a:rPr lang="en-US" dirty="0" smtClean="0"/>
              <a:t>Buddhism, Hinduism, and Islam all influenced the development of India.</a:t>
            </a:r>
          </a:p>
          <a:p>
            <a:pPr lvl="1"/>
            <a:r>
              <a:rPr lang="en-US" dirty="0" smtClean="0"/>
              <a:t>Buddhism’s popularity declined in India during the 600s.</a:t>
            </a:r>
          </a:p>
          <a:p>
            <a:pPr lvl="1"/>
            <a:r>
              <a:rPr lang="en-US" dirty="0" smtClean="0"/>
              <a:t>Islam began to become popular in the northwestern portion of India as early as the 700s.</a:t>
            </a:r>
          </a:p>
          <a:p>
            <a:r>
              <a:rPr lang="en-US" dirty="0" smtClean="0"/>
              <a:t>Society and Culture</a:t>
            </a:r>
          </a:p>
          <a:p>
            <a:pPr lvl="1"/>
            <a:r>
              <a:rPr lang="en-US" dirty="0" smtClean="0"/>
              <a:t>Muslim rulers during this period considered themselves the highest class, but Hindus also prospered.</a:t>
            </a:r>
          </a:p>
          <a:p>
            <a:pPr lvl="1"/>
            <a:r>
              <a:rPr lang="en-US" dirty="0" smtClean="0"/>
              <a:t>Most people lived on the land and farmed their own tiny plots paying a share of their harvest to the landlord (owner of the land/farm).</a:t>
            </a:r>
          </a:p>
          <a:p>
            <a:r>
              <a:rPr lang="en-US" dirty="0" smtClean="0"/>
              <a:t>India was also a center for trade (even as far back as ancient times!)</a:t>
            </a:r>
          </a:p>
          <a:p>
            <a:pPr lvl="1"/>
            <a:r>
              <a:rPr lang="en-US" dirty="0" smtClean="0"/>
              <a:t>Internal trade may have slowed during the period due to internal conflict, but international trade continued</a:t>
            </a:r>
            <a:r>
              <a:rPr lang="en-US" dirty="0"/>
              <a:t> </a:t>
            </a:r>
            <a:r>
              <a:rPr lang="en-US" dirty="0" smtClean="0"/>
              <a:t>and increased as other countries became more aware of the resources available in Asia.</a:t>
            </a:r>
            <a:endParaRPr lang="en-US" dirty="0"/>
          </a:p>
        </p:txBody>
      </p:sp>
    </p:spTree>
    <p:extLst>
      <p:ext uri="{BB962C8B-B14F-4D97-AF65-F5344CB8AC3E}">
        <p14:creationId xmlns:p14="http://schemas.microsoft.com/office/powerpoint/2010/main" xmlns="" val="3509843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Asia Recap</a:t>
            </a:r>
            <a:endParaRPr lang="en-US" dirty="0"/>
          </a:p>
        </p:txBody>
      </p:sp>
      <p:sp>
        <p:nvSpPr>
          <p:cNvPr id="3" name="Content Placeholder 2"/>
          <p:cNvSpPr>
            <a:spLocks noGrp="1"/>
          </p:cNvSpPr>
          <p:nvPr>
            <p:ph idx="1"/>
          </p:nvPr>
        </p:nvSpPr>
        <p:spPr>
          <a:xfrm>
            <a:off x="423349" y="1196298"/>
            <a:ext cx="11504057" cy="5429344"/>
          </a:xfrm>
        </p:spPr>
        <p:txBody>
          <a:bodyPr>
            <a:normAutofit/>
          </a:bodyPr>
          <a:lstStyle/>
          <a:p>
            <a:r>
              <a:rPr lang="en-US" dirty="0" smtClean="0"/>
              <a:t>China’s dynasties in this period renewed and increased trade over the Silk Road.</a:t>
            </a:r>
          </a:p>
          <a:p>
            <a:r>
              <a:rPr lang="en-US" dirty="0" smtClean="0"/>
              <a:t>The Mongols invaded and took control of China in 1270.</a:t>
            </a:r>
          </a:p>
          <a:p>
            <a:r>
              <a:rPr lang="en-US" dirty="0" smtClean="0"/>
              <a:t>Japan is isolated due to its geography.</a:t>
            </a:r>
          </a:p>
          <a:p>
            <a:r>
              <a:rPr lang="en-US" dirty="0" smtClean="0"/>
              <a:t>Civil wars occurred often in Japan due to competing noble families and their samurais.</a:t>
            </a:r>
          </a:p>
          <a:p>
            <a:r>
              <a:rPr lang="en-US" dirty="0" smtClean="0"/>
              <a:t>Korea was dominated by nearby China, but gained independence in the 900s.</a:t>
            </a:r>
          </a:p>
          <a:p>
            <a:r>
              <a:rPr lang="en-US" dirty="0" smtClean="0"/>
              <a:t>India remained predominantly Hindu, but Islam was introduced during this period.</a:t>
            </a:r>
          </a:p>
          <a:p>
            <a:r>
              <a:rPr lang="en-US" dirty="0" smtClean="0"/>
              <a:t>Trade, especially in spices, was profitable for many areas in southeastern Asia.</a:t>
            </a:r>
            <a:endParaRPr lang="en-US" dirty="0"/>
          </a:p>
        </p:txBody>
      </p:sp>
    </p:spTree>
    <p:extLst>
      <p:ext uri="{BB962C8B-B14F-4D97-AF65-F5344CB8AC3E}">
        <p14:creationId xmlns:p14="http://schemas.microsoft.com/office/powerpoint/2010/main" xmlns="" val="2193889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Early Americas</a:t>
            </a:r>
            <a:endParaRPr lang="en-US" dirty="0"/>
          </a:p>
        </p:txBody>
      </p:sp>
      <p:sp>
        <p:nvSpPr>
          <p:cNvPr id="3" name="Content Placeholder 2"/>
          <p:cNvSpPr>
            <a:spLocks noGrp="1"/>
          </p:cNvSpPr>
          <p:nvPr>
            <p:ph idx="1"/>
          </p:nvPr>
        </p:nvSpPr>
        <p:spPr>
          <a:xfrm>
            <a:off x="496976" y="1233106"/>
            <a:ext cx="11412024" cy="5337323"/>
          </a:xfrm>
        </p:spPr>
        <p:txBody>
          <a:bodyPr>
            <a:noAutofit/>
          </a:bodyPr>
          <a:lstStyle/>
          <a:p>
            <a:r>
              <a:rPr lang="en-US" sz="2200" dirty="0" smtClean="0"/>
              <a:t>The Americas were likely the last continents to be inhabited by people.</a:t>
            </a:r>
          </a:p>
          <a:p>
            <a:pPr lvl="1"/>
            <a:r>
              <a:rPr lang="en-US" sz="2200" dirty="0" smtClean="0"/>
              <a:t>The earliest settlers in the Americas traveled across the Bering Strait  land bridge from Asia during the Last Ice Age.  (That bridge disappeared as temperatures warmed.)</a:t>
            </a:r>
          </a:p>
          <a:p>
            <a:r>
              <a:rPr lang="en-US" sz="2200" dirty="0" smtClean="0"/>
              <a:t>Various early Americans had different lifestyles based on where they settled.</a:t>
            </a:r>
          </a:p>
          <a:p>
            <a:r>
              <a:rPr lang="en-US" sz="2200" dirty="0" smtClean="0"/>
              <a:t>The Maya, Aztec, and Inca are the most famous of early American civilizations.</a:t>
            </a:r>
          </a:p>
          <a:p>
            <a:pPr lvl="1"/>
            <a:r>
              <a:rPr lang="en-US" sz="2200" dirty="0" smtClean="0"/>
              <a:t>Polytheistic religions</a:t>
            </a:r>
          </a:p>
          <a:p>
            <a:pPr lvl="2"/>
            <a:r>
              <a:rPr lang="en-US" sz="2200" dirty="0" smtClean="0"/>
              <a:t>Aztec performed human sacrifice to appease their gods to ensure good harvest and prevent natural disaster</a:t>
            </a:r>
            <a:endParaRPr lang="en-US" sz="2200" dirty="0"/>
          </a:p>
          <a:p>
            <a:pPr lvl="1"/>
            <a:r>
              <a:rPr lang="en-US" sz="2200" dirty="0" smtClean="0"/>
              <a:t>Advanced buildings and societies</a:t>
            </a:r>
          </a:p>
          <a:p>
            <a:r>
              <a:rPr lang="en-US" sz="2200" dirty="0" smtClean="0"/>
              <a:t>Americans began dying out in large part due to war and disease (such as smallpox) after the arrival of the Europeans toward the end of 1400s and into the 1500s.</a:t>
            </a:r>
          </a:p>
        </p:txBody>
      </p:sp>
    </p:spTree>
    <p:extLst>
      <p:ext uri="{BB962C8B-B14F-4D97-AF65-F5344CB8AC3E}">
        <p14:creationId xmlns:p14="http://schemas.microsoft.com/office/powerpoint/2010/main" xmlns="" val="285271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Americas Recap</a:t>
            </a:r>
            <a:endParaRPr lang="en-US" dirty="0"/>
          </a:p>
        </p:txBody>
      </p:sp>
      <p:sp>
        <p:nvSpPr>
          <p:cNvPr id="3" name="Content Placeholder 2"/>
          <p:cNvSpPr>
            <a:spLocks noGrp="1"/>
          </p:cNvSpPr>
          <p:nvPr>
            <p:ph idx="1"/>
          </p:nvPr>
        </p:nvSpPr>
        <p:spPr>
          <a:xfrm>
            <a:off x="331318" y="1177892"/>
            <a:ext cx="11860682" cy="5392537"/>
          </a:xfrm>
        </p:spPr>
        <p:txBody>
          <a:bodyPr>
            <a:noAutofit/>
          </a:bodyPr>
          <a:lstStyle/>
          <a:p>
            <a:r>
              <a:rPr lang="en-US" sz="2600" dirty="0" smtClean="0"/>
              <a:t>During the last Ice Age, hunters and gatherers from Asia may have crossed the land bridge in the Bering Strait to North America.</a:t>
            </a:r>
          </a:p>
          <a:p>
            <a:r>
              <a:rPr lang="en-US" sz="2600" dirty="0" smtClean="0"/>
              <a:t>In North America these first Americans formed distinct cultures including the Inuit, Mound Builders, Iroquois, Plains Indians, and Anasazi.</a:t>
            </a:r>
          </a:p>
          <a:p>
            <a:r>
              <a:rPr lang="en-US" sz="2600" dirty="0" smtClean="0"/>
              <a:t>The Maya (300-900) built temples and pyramids in Central America.</a:t>
            </a:r>
          </a:p>
          <a:p>
            <a:r>
              <a:rPr lang="en-US" sz="2600" dirty="0" smtClean="0"/>
              <a:t>The Aztec flourished from the 12</a:t>
            </a:r>
            <a:r>
              <a:rPr lang="en-US" sz="2600" baseline="30000" dirty="0" smtClean="0"/>
              <a:t>th</a:t>
            </a:r>
            <a:r>
              <a:rPr lang="en-US" sz="2600" dirty="0" smtClean="0"/>
              <a:t> century until the Spanish conquests in the 1500s.</a:t>
            </a:r>
          </a:p>
          <a:p>
            <a:r>
              <a:rPr lang="en-US" sz="2600" dirty="0" smtClean="0"/>
              <a:t>The Inca conquered a large land area in South America and had a highly structured society with an extensive road system linking the empire.</a:t>
            </a:r>
            <a:endParaRPr lang="en-US" sz="2600" dirty="0"/>
          </a:p>
        </p:txBody>
      </p:sp>
    </p:spTree>
    <p:extLst>
      <p:ext uri="{BB962C8B-B14F-4D97-AF65-F5344CB8AC3E}">
        <p14:creationId xmlns:p14="http://schemas.microsoft.com/office/powerpoint/2010/main" xmlns="" val="3491974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Africa, Asia, and Americas Test Practice</a:t>
            </a:r>
            <a:endParaRPr lang="en-US" dirty="0"/>
          </a:p>
        </p:txBody>
      </p:sp>
      <p:sp>
        <p:nvSpPr>
          <p:cNvPr id="3" name="Content Placeholder 2"/>
          <p:cNvSpPr>
            <a:spLocks noGrp="1"/>
          </p:cNvSpPr>
          <p:nvPr>
            <p:ph idx="1"/>
          </p:nvPr>
        </p:nvSpPr>
        <p:spPr>
          <a:xfrm>
            <a:off x="220878" y="1748433"/>
            <a:ext cx="11971122" cy="4950827"/>
          </a:xfrm>
        </p:spPr>
        <p:txBody>
          <a:bodyPr/>
          <a:lstStyle/>
          <a:p>
            <a:pPr marL="457200" indent="-457200">
              <a:buAutoNum type="arabicPeriod"/>
            </a:pPr>
            <a:r>
              <a:rPr lang="en-US" dirty="0" smtClean="0"/>
              <a:t>______ are societies in which descent is traced through the mother, not the father.</a:t>
            </a:r>
          </a:p>
          <a:p>
            <a:pPr lvl="1" indent="-342900">
              <a:buAutoNum type="alphaLcPeriod"/>
            </a:pPr>
            <a:r>
              <a:rPr lang="en-US" dirty="0" smtClean="0"/>
              <a:t>Patrilineal societies</a:t>
            </a:r>
          </a:p>
          <a:p>
            <a:pPr lvl="1" indent="-342900">
              <a:buAutoNum type="alphaLcPeriod"/>
            </a:pPr>
            <a:r>
              <a:rPr lang="en-US" dirty="0" smtClean="0"/>
              <a:t>Matrilineal societies</a:t>
            </a:r>
          </a:p>
          <a:p>
            <a:pPr lvl="1" indent="-342900">
              <a:buAutoNum type="alphaLcPeriod"/>
            </a:pPr>
            <a:r>
              <a:rPr lang="en-US" dirty="0" smtClean="0"/>
              <a:t>Lineage group</a:t>
            </a:r>
          </a:p>
          <a:p>
            <a:pPr lvl="1" indent="-342900">
              <a:buAutoNum type="alphaLcPeriod"/>
            </a:pPr>
            <a:r>
              <a:rPr lang="en-US" dirty="0" smtClean="0"/>
              <a:t>Ashanti groups</a:t>
            </a:r>
          </a:p>
          <a:p>
            <a:pPr>
              <a:buAutoNum type="arabicPeriod"/>
            </a:pPr>
            <a:r>
              <a:rPr lang="en-US" dirty="0" smtClean="0"/>
              <a:t>______ was the name of the strict code of behavior followed by the warrior class of early Japan?</a:t>
            </a:r>
          </a:p>
          <a:p>
            <a:pPr marL="800100" lvl="1" indent="-342900">
              <a:buAutoNum type="alphaLcPeriod"/>
            </a:pPr>
            <a:r>
              <a:rPr lang="en-US" dirty="0" smtClean="0"/>
              <a:t>Bushido</a:t>
            </a:r>
          </a:p>
          <a:p>
            <a:pPr marL="800100" lvl="1" indent="-342900">
              <a:buAutoNum type="alphaLcPeriod"/>
            </a:pPr>
            <a:r>
              <a:rPr lang="en-US" dirty="0" err="1" smtClean="0"/>
              <a:t>Shogunate</a:t>
            </a:r>
            <a:endParaRPr lang="en-US" dirty="0" smtClean="0"/>
          </a:p>
          <a:p>
            <a:pPr marL="800100" lvl="1" indent="-342900">
              <a:buAutoNum type="alphaLcPeriod"/>
            </a:pPr>
            <a:r>
              <a:rPr lang="en-US" dirty="0" smtClean="0"/>
              <a:t>Daimyo</a:t>
            </a:r>
          </a:p>
          <a:p>
            <a:pPr marL="800100" lvl="1" indent="-342900">
              <a:buAutoNum type="alphaLcPeriod"/>
            </a:pPr>
            <a:r>
              <a:rPr lang="en-US" dirty="0" smtClean="0"/>
              <a:t>Mahayana</a:t>
            </a:r>
          </a:p>
        </p:txBody>
      </p:sp>
    </p:spTree>
    <p:extLst>
      <p:ext uri="{BB962C8B-B14F-4D97-AF65-F5344CB8AC3E}">
        <p14:creationId xmlns:p14="http://schemas.microsoft.com/office/powerpoint/2010/main" xmlns="" val="1313291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9008" y="441710"/>
            <a:ext cx="11319992" cy="6036696"/>
          </a:xfrm>
        </p:spPr>
        <p:txBody>
          <a:bodyPr>
            <a:noAutofit/>
          </a:bodyPr>
          <a:lstStyle/>
          <a:p>
            <a:pPr marL="457200" indent="-457200">
              <a:buAutoNum type="arabicPeriod" startAt="3"/>
            </a:pPr>
            <a:r>
              <a:rPr lang="en-US" sz="2800" dirty="0" smtClean="0"/>
              <a:t>Which major empire was established along the Andes Mountains in South America?</a:t>
            </a:r>
          </a:p>
          <a:p>
            <a:pPr lvl="1" indent="-342900">
              <a:buAutoNum type="alphaLcPeriod"/>
            </a:pPr>
            <a:r>
              <a:rPr lang="en-US" sz="2800" dirty="0" err="1" smtClean="0"/>
              <a:t>Moche</a:t>
            </a:r>
            <a:endParaRPr lang="en-US" sz="2800" dirty="0" smtClean="0"/>
          </a:p>
          <a:p>
            <a:pPr lvl="1" indent="-342900">
              <a:buAutoNum type="alphaLcPeriod"/>
            </a:pPr>
            <a:r>
              <a:rPr lang="en-US" sz="2800" dirty="0" smtClean="0"/>
              <a:t>Mayan</a:t>
            </a:r>
          </a:p>
          <a:p>
            <a:pPr lvl="1" indent="-342900">
              <a:buAutoNum type="alphaLcPeriod"/>
            </a:pPr>
            <a:r>
              <a:rPr lang="en-US" sz="2800" dirty="0" smtClean="0"/>
              <a:t>Aztec</a:t>
            </a:r>
          </a:p>
          <a:p>
            <a:pPr lvl="1" indent="-342900">
              <a:buAutoNum type="alphaLcPeriod"/>
            </a:pPr>
            <a:r>
              <a:rPr lang="en-US" sz="2800" dirty="0" smtClean="0"/>
              <a:t>Incan</a:t>
            </a:r>
          </a:p>
          <a:p>
            <a:pPr>
              <a:buAutoNum type="arabicPeriod" startAt="3"/>
            </a:pPr>
            <a:r>
              <a:rPr lang="en-US" sz="2800" dirty="0" smtClean="0"/>
              <a:t>Which disease, brought by the Spanish to the Americas, devastated entire Incan villages?</a:t>
            </a:r>
          </a:p>
          <a:p>
            <a:pPr marL="800100" lvl="1" indent="-342900">
              <a:buAutoNum type="alphaLcPeriod"/>
            </a:pPr>
            <a:r>
              <a:rPr lang="en-US" sz="2800" dirty="0" smtClean="0"/>
              <a:t>Smallpox</a:t>
            </a:r>
          </a:p>
          <a:p>
            <a:pPr marL="800100" lvl="1" indent="-342900">
              <a:buAutoNum type="alphaLcPeriod"/>
            </a:pPr>
            <a:r>
              <a:rPr lang="en-US" sz="2800" dirty="0" smtClean="0"/>
              <a:t>Chicken pox</a:t>
            </a:r>
          </a:p>
          <a:p>
            <a:pPr marL="800100" lvl="1" indent="-342900">
              <a:buAutoNum type="alphaLcPeriod"/>
            </a:pPr>
            <a:r>
              <a:rPr lang="en-US" sz="2800" dirty="0" smtClean="0"/>
              <a:t>Black plague</a:t>
            </a:r>
          </a:p>
          <a:p>
            <a:pPr marL="800100" lvl="1" indent="-342900">
              <a:buAutoNum type="alphaLcPeriod"/>
            </a:pPr>
            <a:r>
              <a:rPr lang="en-US" sz="2800" dirty="0" smtClean="0"/>
              <a:t>dysentery</a:t>
            </a:r>
            <a:endParaRPr lang="en-US" sz="2800" dirty="0"/>
          </a:p>
        </p:txBody>
      </p:sp>
    </p:spTree>
    <p:extLst>
      <p:ext uri="{BB962C8B-B14F-4D97-AF65-F5344CB8AC3E}">
        <p14:creationId xmlns:p14="http://schemas.microsoft.com/office/powerpoint/2010/main" xmlns="" val="3794335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B</a:t>
            </a:r>
          </a:p>
          <a:p>
            <a:pPr marL="457200" indent="-457200">
              <a:buAutoNum type="arabicPeriod"/>
            </a:pPr>
            <a:r>
              <a:rPr lang="en-US" dirty="0" smtClean="0"/>
              <a:t>A</a:t>
            </a:r>
          </a:p>
          <a:p>
            <a:pPr marL="457200" indent="-457200">
              <a:buAutoNum type="arabicPeriod"/>
            </a:pPr>
            <a:r>
              <a:rPr lang="en-US" dirty="0" smtClean="0"/>
              <a:t>D</a:t>
            </a:r>
          </a:p>
          <a:p>
            <a:pPr marL="457200" indent="-457200">
              <a:buAutoNum type="arabicPeriod"/>
            </a:pPr>
            <a:r>
              <a:rPr lang="en-US" dirty="0" smtClean="0"/>
              <a:t>A</a:t>
            </a:r>
          </a:p>
          <a:p>
            <a:pPr marL="457200" indent="-457200">
              <a:buAutoNum type="arabicPeriod"/>
            </a:pPr>
            <a:endParaRPr lang="en-US" dirty="0" smtClean="0"/>
          </a:p>
          <a:p>
            <a:pPr marL="457200" indent="-457200">
              <a:buAutoNum type="arabicPeriod"/>
            </a:pPr>
            <a:endParaRPr lang="en-US" dirty="0"/>
          </a:p>
          <a:p>
            <a:pPr marL="0" indent="0">
              <a:buNone/>
            </a:pPr>
            <a:r>
              <a:rPr lang="en-US" dirty="0" smtClean="0"/>
              <a:t>With only four questions, you need ALL of these right to meet mastery (85%).  These topics (Early Africa, Asia, and America) have not previously been a major focus on the test, but I can not assure that it will not be this year.</a:t>
            </a:r>
            <a:endParaRPr lang="en-US" dirty="0"/>
          </a:p>
        </p:txBody>
      </p:sp>
    </p:spTree>
    <p:extLst>
      <p:ext uri="{BB962C8B-B14F-4D97-AF65-F5344CB8AC3E}">
        <p14:creationId xmlns:p14="http://schemas.microsoft.com/office/powerpoint/2010/main" xmlns="" val="1755916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 (600-1500)</a:t>
            </a:r>
            <a:endParaRPr lang="en-US" dirty="0"/>
          </a:p>
        </p:txBody>
      </p:sp>
      <p:sp>
        <p:nvSpPr>
          <p:cNvPr id="3" name="Content Placeholder 2"/>
          <p:cNvSpPr>
            <a:spLocks noGrp="1"/>
          </p:cNvSpPr>
          <p:nvPr>
            <p:ph idx="1"/>
          </p:nvPr>
        </p:nvSpPr>
        <p:spPr>
          <a:xfrm>
            <a:off x="467360" y="1152983"/>
            <a:ext cx="10607040" cy="5516880"/>
          </a:xfrm>
        </p:spPr>
        <p:txBody>
          <a:bodyPr/>
          <a:lstStyle/>
          <a:p>
            <a:r>
              <a:rPr lang="en-US" dirty="0" smtClean="0"/>
              <a:t>Monotheistic religion (Allah is the only god)</a:t>
            </a:r>
          </a:p>
          <a:p>
            <a:r>
              <a:rPr lang="en-US" dirty="0" smtClean="0"/>
              <a:t>Quran (holy book)</a:t>
            </a:r>
          </a:p>
          <a:p>
            <a:r>
              <a:rPr lang="en-US" dirty="0" smtClean="0"/>
              <a:t>Mosque:  Muslim house of worship</a:t>
            </a:r>
          </a:p>
          <a:p>
            <a:r>
              <a:rPr lang="en-US" dirty="0" smtClean="0"/>
              <a:t>Founded in the Arabian Peninsula (Middle East)</a:t>
            </a:r>
          </a:p>
          <a:p>
            <a:r>
              <a:rPr lang="en-US" dirty="0" smtClean="0"/>
              <a:t>Founded by Muhammad who is viewed as the last and greatest prophet</a:t>
            </a:r>
          </a:p>
          <a:p>
            <a:r>
              <a:rPr lang="en-US" dirty="0" smtClean="0"/>
              <a:t>Five Pillars of Islam are the 5 practices of worship that help Muslims achieve eternal paradise</a:t>
            </a:r>
            <a:endParaRPr lang="en-US" dirty="0"/>
          </a:p>
        </p:txBody>
      </p:sp>
      <p:sp>
        <p:nvSpPr>
          <p:cNvPr id="4" name="Content Placeholder 2"/>
          <p:cNvSpPr txBox="1">
            <a:spLocks/>
          </p:cNvSpPr>
          <p:nvPr/>
        </p:nvSpPr>
        <p:spPr>
          <a:xfrm>
            <a:off x="467360" y="3911423"/>
            <a:ext cx="8946541"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dirty="0" smtClean="0"/>
              <a:t>After Muhammad’s death, it was unclear who should lead the faith.</a:t>
            </a:r>
          </a:p>
          <a:p>
            <a:pPr lvl="1"/>
            <a:r>
              <a:rPr lang="en-US" dirty="0" smtClean="0"/>
              <a:t>Caliphs (successors) eventually led the faith to become not only a growing religion, but also an empire.</a:t>
            </a:r>
          </a:p>
          <a:p>
            <a:pPr lvl="1"/>
            <a:r>
              <a:rPr lang="en-US" dirty="0" smtClean="0"/>
              <a:t>Jihad</a:t>
            </a:r>
          </a:p>
          <a:p>
            <a:pPr lvl="1"/>
            <a:r>
              <a:rPr lang="en-US" dirty="0" smtClean="0"/>
              <a:t>Sunni-Shia Split dealing with who should lead the faith</a:t>
            </a:r>
          </a:p>
          <a:p>
            <a:pPr lvl="2"/>
            <a:r>
              <a:rPr lang="en-US" dirty="0" smtClean="0"/>
              <a:t>Sunnis (majority of Muslims throughout its history) believe any good Muslim can be caliph</a:t>
            </a:r>
          </a:p>
          <a:p>
            <a:pPr lvl="2"/>
            <a:r>
              <a:rPr lang="en-US" dirty="0" smtClean="0"/>
              <a:t>Shiite believe only descendants of Muhammad should lead the faith</a:t>
            </a:r>
            <a:endParaRPr lang="en-US" dirty="0"/>
          </a:p>
        </p:txBody>
      </p:sp>
    </p:spTree>
    <p:extLst>
      <p:ext uri="{BB962C8B-B14F-4D97-AF65-F5344CB8AC3E}">
        <p14:creationId xmlns:p14="http://schemas.microsoft.com/office/powerpoint/2010/main" xmlns="" val="238052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910" y="0"/>
            <a:ext cx="11244483" cy="1400530"/>
          </a:xfrm>
        </p:spPr>
        <p:txBody>
          <a:bodyPr/>
          <a:lstStyle/>
          <a:p>
            <a:r>
              <a:rPr lang="en-US" dirty="0" smtClean="0"/>
              <a:t>Middle Ages in Europe </a:t>
            </a:r>
            <a:br>
              <a:rPr lang="en-US" dirty="0" smtClean="0"/>
            </a:br>
            <a:r>
              <a:rPr lang="en-US" dirty="0" smtClean="0"/>
              <a:t>(Medieval Period 500-1500)</a:t>
            </a:r>
            <a:endParaRPr lang="en-US" dirty="0"/>
          </a:p>
        </p:txBody>
      </p:sp>
      <p:sp>
        <p:nvSpPr>
          <p:cNvPr id="3" name="Content Placeholder 2"/>
          <p:cNvSpPr>
            <a:spLocks noGrp="1"/>
          </p:cNvSpPr>
          <p:nvPr>
            <p:ph idx="1"/>
          </p:nvPr>
        </p:nvSpPr>
        <p:spPr>
          <a:xfrm>
            <a:off x="124691" y="1400530"/>
            <a:ext cx="11859491" cy="5457469"/>
          </a:xfrm>
        </p:spPr>
        <p:txBody>
          <a:bodyPr>
            <a:normAutofit fontScale="62500" lnSpcReduction="20000"/>
          </a:bodyPr>
          <a:lstStyle/>
          <a:p>
            <a:r>
              <a:rPr lang="en-US" dirty="0" smtClean="0"/>
              <a:t>Society in the High Middle Ages</a:t>
            </a:r>
          </a:p>
          <a:p>
            <a:pPr lvl="1"/>
            <a:r>
              <a:rPr lang="en-US" dirty="0" smtClean="0"/>
              <a:t>Farming inventions and efficient use of land contributed to population growth.</a:t>
            </a:r>
          </a:p>
          <a:p>
            <a:pPr lvl="1"/>
            <a:r>
              <a:rPr lang="en-US" dirty="0" smtClean="0"/>
              <a:t>Under the manorial system, serfs were legally bound to the land they worked for the lord.</a:t>
            </a:r>
          </a:p>
          <a:p>
            <a:pPr lvl="2"/>
            <a:r>
              <a:rPr lang="en-US" dirty="0" smtClean="0"/>
              <a:t>Feudalism</a:t>
            </a:r>
          </a:p>
          <a:p>
            <a:pPr lvl="1"/>
            <a:r>
              <a:rPr lang="en-US" dirty="0" smtClean="0"/>
              <a:t>Revival of trade changed the economy from a barter system to one based on money.</a:t>
            </a:r>
          </a:p>
          <a:p>
            <a:r>
              <a:rPr lang="en-US" dirty="0" smtClean="0"/>
              <a:t>Catholicism, Innovations, and Intellectual Revival</a:t>
            </a:r>
          </a:p>
          <a:p>
            <a:pPr lvl="1"/>
            <a:r>
              <a:rPr lang="en-US" dirty="0" smtClean="0"/>
              <a:t>Rulers claimed “divine right” (chosen by God) which strengthened their political power</a:t>
            </a:r>
          </a:p>
          <a:p>
            <a:pPr lvl="1"/>
            <a:r>
              <a:rPr lang="en-US" dirty="0" smtClean="0"/>
              <a:t>Political power of the Catholic Church peaked during the papacy of Pope Innocent III.</a:t>
            </a:r>
          </a:p>
          <a:p>
            <a:pPr lvl="1"/>
            <a:r>
              <a:rPr lang="en-US" dirty="0" smtClean="0"/>
              <a:t>Advances in technology allowed the building of impressive Gothic cathedrals.</a:t>
            </a:r>
          </a:p>
          <a:p>
            <a:pPr lvl="1"/>
            <a:r>
              <a:rPr lang="en-US" dirty="0" smtClean="0"/>
              <a:t>Europe’s first universities were founded.</a:t>
            </a:r>
            <a:endParaRPr lang="en-US" dirty="0"/>
          </a:p>
          <a:p>
            <a:r>
              <a:rPr lang="en-US" dirty="0" smtClean="0"/>
              <a:t>Disruptive Forces</a:t>
            </a:r>
          </a:p>
          <a:p>
            <a:pPr lvl="1"/>
            <a:r>
              <a:rPr lang="en-US" dirty="0" smtClean="0"/>
              <a:t>Black Death (Black Plague/Bubonic Plague) spread through Europe, devastating societies and economies.</a:t>
            </a:r>
          </a:p>
          <a:p>
            <a:pPr lvl="1"/>
            <a:r>
              <a:rPr lang="en-US" dirty="0" smtClean="0"/>
              <a:t>The Great Schism damaged the Church’s power and divided Europe.</a:t>
            </a:r>
          </a:p>
          <a:p>
            <a:pPr lvl="1"/>
            <a:r>
              <a:rPr lang="en-US" dirty="0" smtClean="0"/>
              <a:t>Recovery began in the late 1400s as new monarchies emerged in France, England, and Spain.</a:t>
            </a:r>
          </a:p>
          <a:p>
            <a:r>
              <a:rPr lang="en-US" dirty="0" smtClean="0"/>
              <a:t>MAGNA CARTA in England</a:t>
            </a:r>
          </a:p>
          <a:p>
            <a:pPr lvl="1"/>
            <a:r>
              <a:rPr lang="en-US" dirty="0" smtClean="0"/>
              <a:t>Signed by King John (because he was forced by the English Barons)</a:t>
            </a:r>
          </a:p>
          <a:p>
            <a:pPr lvl="1"/>
            <a:r>
              <a:rPr lang="en-US" dirty="0" smtClean="0"/>
              <a:t>63 clauses</a:t>
            </a:r>
          </a:p>
          <a:p>
            <a:pPr lvl="1"/>
            <a:r>
              <a:rPr lang="en-US" dirty="0" smtClean="0"/>
              <a:t>Listed rights to landholders</a:t>
            </a:r>
          </a:p>
          <a:p>
            <a:pPr lvl="1"/>
            <a:r>
              <a:rPr lang="en-US" dirty="0" smtClean="0"/>
              <a:t>Vowed the Church would remain free</a:t>
            </a:r>
          </a:p>
          <a:p>
            <a:pPr lvl="1"/>
            <a:r>
              <a:rPr lang="en-US" dirty="0" smtClean="0"/>
              <a:t>Recognized the rights of the Barons, limiting the power of the monarch</a:t>
            </a:r>
          </a:p>
        </p:txBody>
      </p:sp>
    </p:spTree>
    <p:extLst>
      <p:ext uri="{BB962C8B-B14F-4D97-AF65-F5344CB8AC3E}">
        <p14:creationId xmlns:p14="http://schemas.microsoft.com/office/powerpoint/2010/main" xmlns="" val="2219913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Ages Test Practice</a:t>
            </a:r>
            <a:endParaRPr lang="en-US" dirty="0"/>
          </a:p>
        </p:txBody>
      </p:sp>
      <p:sp>
        <p:nvSpPr>
          <p:cNvPr id="3" name="Content Placeholder 2"/>
          <p:cNvSpPr>
            <a:spLocks noGrp="1"/>
          </p:cNvSpPr>
          <p:nvPr>
            <p:ph idx="1"/>
          </p:nvPr>
        </p:nvSpPr>
        <p:spPr>
          <a:xfrm>
            <a:off x="515156" y="1300766"/>
            <a:ext cx="9534698" cy="4947633"/>
          </a:xfrm>
        </p:spPr>
        <p:txBody>
          <a:bodyPr>
            <a:normAutofit fontScale="85000" lnSpcReduction="20000"/>
          </a:bodyPr>
          <a:lstStyle/>
          <a:p>
            <a:pPr marL="457200" indent="-457200">
              <a:buAutoNum type="arabicPeriod"/>
            </a:pPr>
            <a:r>
              <a:rPr lang="en-US" dirty="0" smtClean="0"/>
              <a:t>A ____ was an agricultural estates that a lord ran and peasants worked.</a:t>
            </a:r>
          </a:p>
          <a:p>
            <a:pPr lvl="1" indent="-342900">
              <a:buAutoNum type="alphaLcPeriod"/>
            </a:pPr>
            <a:r>
              <a:rPr lang="en-US" dirty="0" smtClean="0"/>
              <a:t>Castle</a:t>
            </a:r>
          </a:p>
          <a:p>
            <a:pPr lvl="1" indent="-342900">
              <a:buAutoNum type="alphaLcPeriod"/>
            </a:pPr>
            <a:r>
              <a:rPr lang="en-US" dirty="0" smtClean="0"/>
              <a:t>Guild</a:t>
            </a:r>
          </a:p>
          <a:p>
            <a:pPr lvl="1" indent="-342900">
              <a:buAutoNum type="alphaLcPeriod"/>
            </a:pPr>
            <a:r>
              <a:rPr lang="en-US" dirty="0" err="1" smtClean="0"/>
              <a:t>Carruca</a:t>
            </a:r>
            <a:endParaRPr lang="en-US" dirty="0" smtClean="0"/>
          </a:p>
          <a:p>
            <a:pPr lvl="1" indent="-342900">
              <a:buAutoNum type="alphaLcPeriod"/>
            </a:pPr>
            <a:r>
              <a:rPr lang="en-US" dirty="0" smtClean="0"/>
              <a:t>Manor</a:t>
            </a:r>
          </a:p>
          <a:p>
            <a:pPr>
              <a:buAutoNum type="arabicPeriod"/>
            </a:pPr>
            <a:r>
              <a:rPr lang="en-US" dirty="0" smtClean="0"/>
              <a:t>What new architectural style appeared in the 12</a:t>
            </a:r>
            <a:r>
              <a:rPr lang="en-US" baseline="30000" dirty="0" smtClean="0"/>
              <a:t>th</a:t>
            </a:r>
            <a:r>
              <a:rPr lang="en-US" dirty="0" smtClean="0"/>
              <a:t> century?</a:t>
            </a:r>
          </a:p>
          <a:p>
            <a:pPr marL="800100" lvl="1" indent="-342900">
              <a:buAutoNum type="alphaLcPeriod"/>
            </a:pPr>
            <a:r>
              <a:rPr lang="en-US" dirty="0" smtClean="0"/>
              <a:t>Neoclassical</a:t>
            </a:r>
          </a:p>
          <a:p>
            <a:pPr marL="800100" lvl="1" indent="-342900">
              <a:buAutoNum type="alphaLcPeriod"/>
            </a:pPr>
            <a:r>
              <a:rPr lang="en-US" dirty="0" smtClean="0"/>
              <a:t>Romanesque</a:t>
            </a:r>
          </a:p>
          <a:p>
            <a:pPr marL="800100" lvl="1" indent="-342900">
              <a:buAutoNum type="alphaLcPeriod"/>
            </a:pPr>
            <a:r>
              <a:rPr lang="en-US" dirty="0" smtClean="0"/>
              <a:t>Baroque</a:t>
            </a:r>
          </a:p>
          <a:p>
            <a:pPr marL="800100" lvl="1" indent="-342900">
              <a:buAutoNum type="alphaLcPeriod"/>
            </a:pPr>
            <a:r>
              <a:rPr lang="en-US" dirty="0" smtClean="0"/>
              <a:t>Gothic</a:t>
            </a:r>
          </a:p>
          <a:p>
            <a:pPr marL="400050">
              <a:buAutoNum type="arabicPeriod"/>
            </a:pPr>
            <a:r>
              <a:rPr lang="en-US" dirty="0" smtClean="0"/>
              <a:t>What was the </a:t>
            </a:r>
            <a:r>
              <a:rPr lang="en-US" b="1" i="1" dirty="0" smtClean="0"/>
              <a:t>most </a:t>
            </a:r>
            <a:r>
              <a:rPr lang="en-US" dirty="0" smtClean="0"/>
              <a:t>significant effect of the Great Schism.</a:t>
            </a:r>
          </a:p>
          <a:p>
            <a:pPr marL="857250" lvl="1" indent="-342900">
              <a:buAutoNum type="alphaLcPeriod"/>
            </a:pPr>
            <a:r>
              <a:rPr lang="en-US" dirty="0" smtClean="0"/>
              <a:t>The removal of the pope to Avignon</a:t>
            </a:r>
          </a:p>
          <a:p>
            <a:pPr marL="857250" lvl="1" indent="-342900">
              <a:buAutoNum type="alphaLcPeriod"/>
            </a:pPr>
            <a:r>
              <a:rPr lang="en-US" dirty="0" smtClean="0"/>
              <a:t>The conversion of the Czechs</a:t>
            </a:r>
          </a:p>
          <a:p>
            <a:pPr marL="857250" lvl="1" indent="-342900">
              <a:buAutoNum type="alphaLcPeriod"/>
            </a:pPr>
            <a:r>
              <a:rPr lang="en-US" dirty="0" smtClean="0"/>
              <a:t>The decline in the Roman’s Catholic Church’s political power.</a:t>
            </a:r>
          </a:p>
          <a:p>
            <a:pPr marL="857250" lvl="1" indent="-342900">
              <a:buAutoNum type="alphaLcPeriod"/>
            </a:pPr>
            <a:r>
              <a:rPr lang="en-US" dirty="0" smtClean="0"/>
              <a:t>The renewal of lay investiture.</a:t>
            </a:r>
          </a:p>
          <a:p>
            <a:pPr marL="400050">
              <a:buAutoNum type="arabicPeriod"/>
            </a:pPr>
            <a:endParaRPr lang="en-US" dirty="0" smtClean="0"/>
          </a:p>
        </p:txBody>
      </p:sp>
    </p:spTree>
    <p:extLst>
      <p:ext uri="{BB962C8B-B14F-4D97-AF65-F5344CB8AC3E}">
        <p14:creationId xmlns:p14="http://schemas.microsoft.com/office/powerpoint/2010/main" xmlns="" val="2920403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4073" y="346364"/>
            <a:ext cx="11429999" cy="6248400"/>
          </a:xfrm>
        </p:spPr>
        <p:txBody>
          <a:bodyPr>
            <a:normAutofit lnSpcReduction="10000"/>
          </a:bodyPr>
          <a:lstStyle/>
          <a:p>
            <a:pPr marL="457200" indent="-457200">
              <a:buAutoNum type="arabicPeriod" startAt="4"/>
            </a:pPr>
            <a:r>
              <a:rPr lang="en-US" dirty="0" smtClean="0"/>
              <a:t>King John did not want to sign the Magna </a:t>
            </a:r>
            <a:r>
              <a:rPr lang="en-US" dirty="0" err="1" smtClean="0"/>
              <a:t>Carta</a:t>
            </a:r>
            <a:r>
              <a:rPr lang="en-US" dirty="0" smtClean="0"/>
              <a:t>.  Which answer best explains why?</a:t>
            </a:r>
          </a:p>
          <a:p>
            <a:pPr lvl="1" indent="-342900">
              <a:buAutoNum type="alphaLcPeriod"/>
            </a:pPr>
            <a:r>
              <a:rPr lang="en-US" dirty="0" smtClean="0"/>
              <a:t>Because it would end the Battle of </a:t>
            </a:r>
            <a:r>
              <a:rPr lang="en-US" dirty="0" err="1" smtClean="0"/>
              <a:t>Runnymeade</a:t>
            </a:r>
            <a:r>
              <a:rPr lang="en-US" dirty="0" smtClean="0"/>
              <a:t> before he could gain an advantage</a:t>
            </a:r>
          </a:p>
          <a:p>
            <a:pPr lvl="1" indent="-342900">
              <a:buAutoNum type="alphaLcPeriod"/>
            </a:pPr>
            <a:r>
              <a:rPr lang="en-US" dirty="0" smtClean="0"/>
              <a:t>Because it would transfer power from the Carolingians to the </a:t>
            </a:r>
            <a:r>
              <a:rPr lang="en-US" dirty="0" err="1" smtClean="0"/>
              <a:t>Capetians</a:t>
            </a:r>
            <a:endParaRPr lang="en-US" dirty="0"/>
          </a:p>
          <a:p>
            <a:pPr lvl="1" indent="-342900">
              <a:buAutoNum type="alphaLcPeriod"/>
            </a:pPr>
            <a:r>
              <a:rPr lang="en-US" dirty="0" smtClean="0"/>
              <a:t>Because it would give the nobles nearly unlimited power over the serfs</a:t>
            </a:r>
          </a:p>
          <a:p>
            <a:pPr lvl="1" indent="-342900">
              <a:buAutoNum type="alphaLcPeriod"/>
            </a:pPr>
            <a:r>
              <a:rPr lang="en-US" dirty="0" smtClean="0"/>
              <a:t>Because it would strengthen the idea that the monarch’s power was limited</a:t>
            </a:r>
          </a:p>
          <a:p>
            <a:pPr>
              <a:buAutoNum type="arabicPeriod" startAt="4"/>
            </a:pPr>
            <a:r>
              <a:rPr lang="en-US" dirty="0" smtClean="0"/>
              <a:t>In the Middle Ages, European monarchs claimed to rule by divine right. What purpose did this serve?</a:t>
            </a:r>
          </a:p>
          <a:p>
            <a:pPr marL="800100" lvl="1" indent="-342900">
              <a:buAutoNum type="alphaLcPeriod"/>
            </a:pPr>
            <a:r>
              <a:rPr lang="en-US" dirty="0" smtClean="0"/>
              <a:t>It enabled the separation of church and state.</a:t>
            </a:r>
          </a:p>
          <a:p>
            <a:pPr marL="800100" lvl="1" indent="-342900">
              <a:buAutoNum type="alphaLcPeriod"/>
            </a:pPr>
            <a:r>
              <a:rPr lang="en-US" dirty="0" smtClean="0"/>
              <a:t>It enabled rulers to seize church lands.</a:t>
            </a:r>
            <a:endParaRPr lang="en-US" dirty="0"/>
          </a:p>
          <a:p>
            <a:pPr marL="800100" lvl="1" indent="-342900">
              <a:buAutoNum type="alphaLcPeriod"/>
            </a:pPr>
            <a:r>
              <a:rPr lang="en-US" dirty="0" smtClean="0"/>
              <a:t>It demonstrated that religion was stronger than political power.</a:t>
            </a:r>
          </a:p>
          <a:p>
            <a:pPr marL="800100" lvl="1" indent="-342900">
              <a:buAutoNum type="alphaLcPeriod"/>
            </a:pPr>
            <a:r>
              <a:rPr lang="en-US" dirty="0" smtClean="0"/>
              <a:t>It strengthened the monarch’s authority to rule.</a:t>
            </a:r>
          </a:p>
          <a:p>
            <a:pPr marL="400050">
              <a:buAutoNum type="arabicPeriod" startAt="4"/>
            </a:pPr>
            <a:r>
              <a:rPr lang="en-US" dirty="0" smtClean="0"/>
              <a:t>How did the printing revolution contribute to increased global interaction?</a:t>
            </a:r>
          </a:p>
          <a:p>
            <a:pPr marL="857250" lvl="1" indent="-342900">
              <a:buAutoNum type="alphaLcPeriod"/>
            </a:pPr>
            <a:r>
              <a:rPr lang="en-US" dirty="0" smtClean="0"/>
              <a:t>By making texts available to broader audiences, leading to the spread of new ideas</a:t>
            </a:r>
          </a:p>
          <a:p>
            <a:pPr marL="857250" lvl="1" indent="-342900">
              <a:buAutoNum type="alphaLcPeriod"/>
            </a:pPr>
            <a:r>
              <a:rPr lang="en-US" dirty="0" smtClean="0"/>
              <a:t>By creating interchangeable parts that made repairing the printing press easier.</a:t>
            </a:r>
          </a:p>
          <a:p>
            <a:pPr marL="857250" lvl="1" indent="-342900">
              <a:buAutoNum type="alphaLcPeriod"/>
            </a:pPr>
            <a:r>
              <a:rPr lang="en-US" dirty="0" smtClean="0"/>
              <a:t>By mass producing the press to make it available to small towns.</a:t>
            </a:r>
          </a:p>
          <a:p>
            <a:pPr marL="857250" lvl="1" indent="-342900">
              <a:buAutoNum type="alphaLcPeriod"/>
            </a:pPr>
            <a:r>
              <a:rPr lang="en-US" dirty="0" smtClean="0"/>
              <a:t>By using color to gain the interest of more people.</a:t>
            </a:r>
          </a:p>
        </p:txBody>
      </p:sp>
    </p:spTree>
    <p:extLst>
      <p:ext uri="{BB962C8B-B14F-4D97-AF65-F5344CB8AC3E}">
        <p14:creationId xmlns:p14="http://schemas.microsoft.com/office/powerpoint/2010/main" xmlns="" val="1191056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318655"/>
            <a:ext cx="11610109" cy="6262253"/>
          </a:xfrm>
        </p:spPr>
        <p:txBody>
          <a:bodyPr/>
          <a:lstStyle/>
          <a:p>
            <a:pPr marL="457200" indent="-457200">
              <a:buAutoNum type="arabicPeriod" startAt="7"/>
            </a:pPr>
            <a:r>
              <a:rPr lang="en-US" dirty="0" smtClean="0"/>
              <a:t>“All merchants, unless they have been previously and publicly forbidden, are to have safe and secure conduct in leaving and coming to England and in staying and going through England by both land and by water to buy and sell…”  </a:t>
            </a:r>
          </a:p>
          <a:p>
            <a:pPr marL="0" indent="0">
              <a:buNone/>
            </a:pPr>
            <a:r>
              <a:rPr lang="en-US" dirty="0"/>
              <a:t> </a:t>
            </a:r>
            <a:r>
              <a:rPr lang="en-US" dirty="0" smtClean="0"/>
              <a:t>	Based on this excerpt from the Magna </a:t>
            </a:r>
            <a:r>
              <a:rPr lang="en-US" dirty="0" err="1" smtClean="0"/>
              <a:t>Carta</a:t>
            </a:r>
            <a:r>
              <a:rPr lang="en-US" dirty="0" smtClean="0"/>
              <a:t>, which basic rights were improved by the 	English Barons?</a:t>
            </a:r>
          </a:p>
          <a:p>
            <a:pPr marL="0" indent="0">
              <a:buNone/>
            </a:pPr>
            <a:r>
              <a:rPr lang="en-US" dirty="0"/>
              <a:t>	</a:t>
            </a:r>
            <a:r>
              <a:rPr lang="en-US" dirty="0" smtClean="0"/>
              <a:t>a.  Trading rights</a:t>
            </a:r>
          </a:p>
          <a:p>
            <a:pPr marL="0" indent="0">
              <a:buNone/>
            </a:pPr>
            <a:r>
              <a:rPr lang="en-US" dirty="0"/>
              <a:t>	</a:t>
            </a:r>
            <a:r>
              <a:rPr lang="en-US" dirty="0" smtClean="0"/>
              <a:t>b.  Rights of the accused</a:t>
            </a:r>
          </a:p>
          <a:p>
            <a:pPr marL="0" indent="0">
              <a:buNone/>
            </a:pPr>
            <a:r>
              <a:rPr lang="en-US" dirty="0"/>
              <a:t>	</a:t>
            </a:r>
            <a:r>
              <a:rPr lang="en-US" dirty="0" smtClean="0"/>
              <a:t>c.  Civil rights</a:t>
            </a:r>
          </a:p>
          <a:p>
            <a:pPr marL="0" indent="0">
              <a:buNone/>
            </a:pPr>
            <a:r>
              <a:rPr lang="en-US" dirty="0"/>
              <a:t>	</a:t>
            </a:r>
            <a:r>
              <a:rPr lang="en-US" dirty="0" err="1" smtClean="0"/>
              <a:t>d.</a:t>
            </a:r>
            <a:r>
              <a:rPr lang="en-US" dirty="0" smtClean="0"/>
              <a:t>  Religious rights</a:t>
            </a:r>
          </a:p>
          <a:p>
            <a:pPr marL="457200" indent="-457200">
              <a:buAutoNum type="arabicPeriod" startAt="8"/>
            </a:pPr>
            <a:r>
              <a:rPr lang="en-US" dirty="0" smtClean="0"/>
              <a:t>Effects of the Black Plague included Europe lost a third of its population, labor shortages brought higher wages for workers, and peasants left their manors weakening feudalism.  Which conclusion can be drawn from this information?</a:t>
            </a:r>
          </a:p>
          <a:p>
            <a:pPr lvl="1" indent="-342900">
              <a:buAutoNum type="alphaLcPeriod"/>
            </a:pPr>
            <a:r>
              <a:rPr lang="en-US" dirty="0" smtClean="0"/>
              <a:t>Catastrophic events can trigger changes in human institutions</a:t>
            </a:r>
          </a:p>
          <a:p>
            <a:pPr lvl="1" indent="-342900">
              <a:buAutoNum type="alphaLcPeriod"/>
            </a:pPr>
            <a:r>
              <a:rPr lang="en-US" dirty="0" smtClean="0"/>
              <a:t>Tragic events strengthen religion as people seek answers in their faith</a:t>
            </a:r>
          </a:p>
          <a:p>
            <a:pPr lvl="1" indent="-342900">
              <a:buAutoNum type="alphaLcPeriod"/>
            </a:pPr>
            <a:r>
              <a:rPr lang="en-US" dirty="0" smtClean="0"/>
              <a:t>People seek the comfort of traditional, familiar ways following traumatic events</a:t>
            </a:r>
          </a:p>
          <a:p>
            <a:pPr lvl="1" indent="-342900">
              <a:buAutoNum type="alphaLcPeriod"/>
            </a:pPr>
            <a:r>
              <a:rPr lang="en-US" dirty="0" smtClean="0"/>
              <a:t>Societies flourish during many types of disasters and epidemics</a:t>
            </a:r>
            <a:endParaRPr lang="en-US" dirty="0"/>
          </a:p>
        </p:txBody>
      </p:sp>
    </p:spTree>
    <p:extLst>
      <p:ext uri="{BB962C8B-B14F-4D97-AF65-F5344CB8AC3E}">
        <p14:creationId xmlns:p14="http://schemas.microsoft.com/office/powerpoint/2010/main" xmlns="" val="4026899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964" y="263236"/>
            <a:ext cx="11845636" cy="6331528"/>
          </a:xfrm>
        </p:spPr>
        <p:txBody>
          <a:bodyPr>
            <a:normAutofit/>
          </a:bodyPr>
          <a:lstStyle/>
          <a:p>
            <a:pPr marL="457200" indent="-457200">
              <a:buAutoNum type="arabicPeriod" startAt="9"/>
            </a:pPr>
            <a:r>
              <a:rPr lang="en-US" dirty="0" smtClean="0"/>
              <a:t>“No freeman is to be taken or imprisoned…of his free tenement or of his liberties or free customs, or outlawed or exiled in any way ruined, nor will we go against such a man or sent against him save by lawful judgment of his peers or by the law of the land.”</a:t>
            </a:r>
          </a:p>
          <a:p>
            <a:pPr marL="0" indent="0">
              <a:buNone/>
            </a:pPr>
            <a:r>
              <a:rPr lang="en-US" dirty="0"/>
              <a:t>	</a:t>
            </a:r>
            <a:r>
              <a:rPr lang="en-US" dirty="0" smtClean="0"/>
              <a:t>Which right had King John most likely abused, according to this	 excerpt from the Magna 	</a:t>
            </a:r>
            <a:r>
              <a:rPr lang="en-US" dirty="0" err="1" smtClean="0"/>
              <a:t>Carta</a:t>
            </a:r>
            <a:r>
              <a:rPr lang="en-US" dirty="0" smtClean="0"/>
              <a:t>?</a:t>
            </a:r>
          </a:p>
          <a:p>
            <a:pPr marL="0" indent="0">
              <a:buNone/>
            </a:pPr>
            <a:r>
              <a:rPr lang="en-US" dirty="0"/>
              <a:t>	</a:t>
            </a:r>
            <a:r>
              <a:rPr lang="en-US" dirty="0" smtClean="0"/>
              <a:t>a.  Right to privacy</a:t>
            </a:r>
          </a:p>
          <a:p>
            <a:pPr marL="0" indent="0">
              <a:buNone/>
            </a:pPr>
            <a:r>
              <a:rPr lang="en-US" dirty="0"/>
              <a:t>	</a:t>
            </a:r>
            <a:r>
              <a:rPr lang="en-US" dirty="0" smtClean="0"/>
              <a:t>b.  Right to fair trial</a:t>
            </a:r>
          </a:p>
          <a:p>
            <a:pPr marL="0" indent="0">
              <a:buNone/>
            </a:pPr>
            <a:r>
              <a:rPr lang="en-US" dirty="0"/>
              <a:t>	</a:t>
            </a:r>
            <a:r>
              <a:rPr lang="en-US" dirty="0" smtClean="0"/>
              <a:t>c.  Right to free speech</a:t>
            </a:r>
          </a:p>
          <a:p>
            <a:pPr marL="0" indent="0">
              <a:buNone/>
            </a:pPr>
            <a:r>
              <a:rPr lang="en-US" dirty="0"/>
              <a:t>	</a:t>
            </a:r>
            <a:r>
              <a:rPr lang="en-US" dirty="0" err="1" smtClean="0"/>
              <a:t>d.</a:t>
            </a:r>
            <a:r>
              <a:rPr lang="en-US" dirty="0" smtClean="0"/>
              <a:t>  Right to petition</a:t>
            </a:r>
          </a:p>
          <a:p>
            <a:pPr marL="457200" indent="-457200">
              <a:buAutoNum type="arabicPeriod" startAt="10"/>
            </a:pPr>
            <a:r>
              <a:rPr lang="en-US" dirty="0" smtClean="0"/>
              <a:t>What was an important effect of the Black Death (bubonic plague epidemic) on the populations of Europe in the late 1340s?</a:t>
            </a:r>
          </a:p>
          <a:p>
            <a:pPr lvl="1" indent="-342900">
              <a:buAutoNum type="alphaLcPeriod"/>
            </a:pPr>
            <a:r>
              <a:rPr lang="en-US" dirty="0" smtClean="0"/>
              <a:t>Decrease in public confidence in the Church</a:t>
            </a:r>
          </a:p>
          <a:p>
            <a:pPr lvl="1" indent="-342900">
              <a:buAutoNum type="alphaLcPeriod"/>
            </a:pPr>
            <a:r>
              <a:rPr lang="en-US" dirty="0" smtClean="0"/>
              <a:t>Decline in average worker wages</a:t>
            </a:r>
          </a:p>
          <a:p>
            <a:pPr lvl="1" indent="-342900">
              <a:buAutoNum type="alphaLcPeriod"/>
            </a:pPr>
            <a:r>
              <a:rPr lang="en-US" dirty="0" smtClean="0"/>
              <a:t>Elevated position of lesser nobles</a:t>
            </a:r>
          </a:p>
          <a:p>
            <a:pPr lvl="1" indent="-342900">
              <a:buAutoNum type="alphaLcPeriod"/>
            </a:pPr>
            <a:r>
              <a:rPr lang="en-US" dirty="0" smtClean="0"/>
              <a:t>Increase in medical and pharmaceutical research </a:t>
            </a:r>
            <a:endParaRPr lang="en-US" dirty="0"/>
          </a:p>
        </p:txBody>
      </p:sp>
    </p:spTree>
    <p:extLst>
      <p:ext uri="{BB962C8B-B14F-4D97-AF65-F5344CB8AC3E}">
        <p14:creationId xmlns:p14="http://schemas.microsoft.com/office/powerpoint/2010/main" xmlns="" val="2553838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6111" y="332510"/>
            <a:ext cx="10714615" cy="6317672"/>
          </a:xfrm>
        </p:spPr>
        <p:txBody>
          <a:bodyPr>
            <a:normAutofit/>
          </a:bodyPr>
          <a:lstStyle/>
          <a:p>
            <a:pPr marL="457200" indent="-457200">
              <a:buAutoNum type="arabicPeriod" startAt="11"/>
            </a:pPr>
            <a:r>
              <a:rPr lang="en-US" dirty="0" smtClean="0"/>
              <a:t>A social structure that divided their citizens into groups such as monarch, lords/nobles, knights, and serfs is most likely which of the following?</a:t>
            </a:r>
          </a:p>
          <a:p>
            <a:pPr lvl="1" indent="-342900">
              <a:buAutoNum type="alphaLcPeriod"/>
            </a:pPr>
            <a:r>
              <a:rPr lang="en-US" dirty="0" smtClean="0"/>
              <a:t>Socialism</a:t>
            </a:r>
          </a:p>
          <a:p>
            <a:pPr lvl="1" indent="-342900">
              <a:buAutoNum type="alphaLcPeriod"/>
            </a:pPr>
            <a:r>
              <a:rPr lang="en-US" dirty="0" smtClean="0"/>
              <a:t>Feudalism</a:t>
            </a:r>
          </a:p>
          <a:p>
            <a:pPr lvl="1" indent="-342900">
              <a:buAutoNum type="alphaLcPeriod"/>
            </a:pPr>
            <a:r>
              <a:rPr lang="en-US" dirty="0" err="1" smtClean="0"/>
              <a:t>Matrilinealism</a:t>
            </a:r>
            <a:endParaRPr lang="en-US" dirty="0" smtClean="0"/>
          </a:p>
          <a:p>
            <a:pPr lvl="1" indent="-342900">
              <a:buAutoNum type="alphaLcPeriod"/>
            </a:pPr>
            <a:r>
              <a:rPr lang="en-US" dirty="0" smtClean="0"/>
              <a:t>Caste system</a:t>
            </a:r>
          </a:p>
          <a:p>
            <a:pPr>
              <a:buAutoNum type="arabicPeriod" startAt="11"/>
            </a:pPr>
            <a:r>
              <a:rPr lang="en-US" dirty="0" smtClean="0"/>
              <a:t>How did technology change communication in the 13</a:t>
            </a:r>
            <a:r>
              <a:rPr lang="en-US" baseline="30000" dirty="0" smtClean="0"/>
              <a:t>th</a:t>
            </a:r>
            <a:r>
              <a:rPr lang="en-US" dirty="0" smtClean="0"/>
              <a:t> century?</a:t>
            </a:r>
          </a:p>
          <a:p>
            <a:pPr marL="800100" lvl="1" indent="-342900">
              <a:buAutoNum type="alphaLcPeriod"/>
            </a:pPr>
            <a:r>
              <a:rPr lang="en-US" dirty="0" smtClean="0"/>
              <a:t>It helped citizens learn to read.</a:t>
            </a:r>
          </a:p>
          <a:p>
            <a:pPr marL="800100" lvl="1" indent="-342900">
              <a:buAutoNum type="alphaLcPeriod"/>
            </a:pPr>
            <a:r>
              <a:rPr lang="en-US" dirty="0" smtClean="0"/>
              <a:t>It allowed people to quickly contact others around the world.</a:t>
            </a:r>
          </a:p>
          <a:p>
            <a:pPr marL="800100" lvl="1" indent="-342900">
              <a:buAutoNum type="alphaLcPeriod"/>
            </a:pPr>
            <a:r>
              <a:rPr lang="en-US" dirty="0" smtClean="0"/>
              <a:t>It enabled people to get information about other places and ideas.</a:t>
            </a:r>
          </a:p>
          <a:p>
            <a:pPr marL="800100" lvl="1" indent="-342900">
              <a:buAutoNum type="alphaLcPeriod"/>
            </a:pPr>
            <a:r>
              <a:rPr lang="en-US" dirty="0" smtClean="0"/>
              <a:t>It helped people to improve the living conditions in their societies.</a:t>
            </a:r>
            <a:endParaRPr lang="en-US" dirty="0"/>
          </a:p>
        </p:txBody>
      </p:sp>
    </p:spTree>
    <p:extLst>
      <p:ext uri="{BB962C8B-B14F-4D97-AF65-F5344CB8AC3E}">
        <p14:creationId xmlns:p14="http://schemas.microsoft.com/office/powerpoint/2010/main" xmlns="" val="1260487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half" idx="1"/>
          </p:nvPr>
        </p:nvSpPr>
        <p:spPr>
          <a:xfrm>
            <a:off x="207818" y="1219201"/>
            <a:ext cx="5291833" cy="5472544"/>
          </a:xfrm>
        </p:spPr>
        <p:txBody>
          <a:bodyPr>
            <a:normAutofit/>
          </a:bodyPr>
          <a:lstStyle/>
          <a:p>
            <a:pPr marL="457200" indent="-457200">
              <a:buAutoNum type="arabicPeriod"/>
            </a:pPr>
            <a:r>
              <a:rPr lang="en-US" dirty="0" smtClean="0"/>
              <a:t>D</a:t>
            </a:r>
          </a:p>
          <a:p>
            <a:pPr marL="457200" indent="-457200">
              <a:buAutoNum type="arabicPeriod"/>
            </a:pPr>
            <a:r>
              <a:rPr lang="en-US" dirty="0" smtClean="0"/>
              <a:t>D</a:t>
            </a:r>
          </a:p>
          <a:p>
            <a:pPr marL="457200" indent="-457200">
              <a:buAutoNum type="arabicPeriod"/>
            </a:pPr>
            <a:r>
              <a:rPr lang="en-US" dirty="0" smtClean="0"/>
              <a:t>C</a:t>
            </a:r>
          </a:p>
          <a:p>
            <a:pPr marL="457200" indent="-457200">
              <a:buAutoNum type="arabicPeriod"/>
            </a:pPr>
            <a:r>
              <a:rPr lang="en-US" dirty="0" smtClean="0"/>
              <a:t>D</a:t>
            </a:r>
          </a:p>
          <a:p>
            <a:pPr marL="457200" indent="-457200">
              <a:buAutoNum type="arabicPeriod"/>
            </a:pPr>
            <a:r>
              <a:rPr lang="en-US" dirty="0" smtClean="0"/>
              <a:t>D</a:t>
            </a:r>
          </a:p>
          <a:p>
            <a:pPr marL="457200" indent="-457200">
              <a:buAutoNum type="arabicPeriod"/>
            </a:pPr>
            <a:r>
              <a:rPr lang="en-US" dirty="0" smtClean="0"/>
              <a:t>A</a:t>
            </a:r>
          </a:p>
          <a:p>
            <a:pPr marL="457200" indent="-457200">
              <a:buAutoNum type="arabicPeriod"/>
            </a:pPr>
            <a:r>
              <a:rPr lang="en-US" dirty="0" smtClean="0"/>
              <a:t>A</a:t>
            </a:r>
          </a:p>
          <a:p>
            <a:pPr marL="457200" indent="-457200">
              <a:buAutoNum type="arabicPeriod"/>
            </a:pPr>
            <a:r>
              <a:rPr lang="en-US" dirty="0" smtClean="0"/>
              <a:t>A</a:t>
            </a:r>
          </a:p>
          <a:p>
            <a:pPr marL="457200" indent="-457200">
              <a:buAutoNum type="arabicPeriod"/>
            </a:pPr>
            <a:r>
              <a:rPr lang="en-US" dirty="0" smtClean="0"/>
              <a:t>B</a:t>
            </a:r>
          </a:p>
          <a:p>
            <a:pPr marL="457200" indent="-457200">
              <a:buAutoNum type="arabicPeriod"/>
            </a:pPr>
            <a:r>
              <a:rPr lang="en-US" dirty="0" smtClean="0"/>
              <a:t>A</a:t>
            </a:r>
          </a:p>
          <a:p>
            <a:pPr marL="457200" indent="-457200">
              <a:buAutoNum type="arabicPeriod"/>
            </a:pPr>
            <a:r>
              <a:rPr lang="en-US" dirty="0" smtClean="0"/>
              <a:t>B</a:t>
            </a:r>
          </a:p>
          <a:p>
            <a:pPr marL="457200" indent="-457200">
              <a:buAutoNum type="arabicPeriod"/>
            </a:pPr>
            <a:r>
              <a:rPr lang="en-US" dirty="0" smtClean="0"/>
              <a:t>C</a:t>
            </a:r>
          </a:p>
          <a:p>
            <a:pPr marL="457200" indent="-457200">
              <a:buAutoNum type="arabicPeriod"/>
            </a:pPr>
            <a:endParaRPr lang="en-US" dirty="0" smtClean="0"/>
          </a:p>
          <a:p>
            <a:pPr marL="457200" indent="-457200">
              <a:buAutoNum type="arabicPeriod"/>
            </a:pPr>
            <a:endParaRPr lang="en-US" dirty="0" smtClean="0"/>
          </a:p>
          <a:p>
            <a:pPr marL="457200" indent="-457200">
              <a:buAutoNum type="arabicPeriod"/>
            </a:pPr>
            <a:endParaRPr lang="en-US" dirty="0" smtClean="0"/>
          </a:p>
        </p:txBody>
      </p:sp>
      <p:sp>
        <p:nvSpPr>
          <p:cNvPr id="4" name="Content Placeholder 3"/>
          <p:cNvSpPr>
            <a:spLocks noGrp="1"/>
          </p:cNvSpPr>
          <p:nvPr>
            <p:ph sz="half" idx="2"/>
          </p:nvPr>
        </p:nvSpPr>
        <p:spPr/>
        <p:txBody>
          <a:bodyPr>
            <a:normAutofit/>
          </a:bodyPr>
          <a:lstStyle/>
          <a:p>
            <a:pPr marL="0" indent="0">
              <a:buNone/>
            </a:pPr>
            <a:r>
              <a:rPr lang="en-US" dirty="0" smtClean="0"/>
              <a:t>To make an 85% (mastery) you need 11 correct.</a:t>
            </a:r>
          </a:p>
          <a:p>
            <a:pPr marL="0" indent="0">
              <a:buNone/>
            </a:pPr>
            <a:endParaRPr lang="en-US" dirty="0"/>
          </a:p>
          <a:p>
            <a:pPr marL="0" indent="0">
              <a:buNone/>
            </a:pPr>
            <a:r>
              <a:rPr lang="en-US" dirty="0" smtClean="0"/>
              <a:t>**This topic IS heavy on the released exams.  If you did not make an 85%, you need to study this topic.</a:t>
            </a:r>
          </a:p>
          <a:p>
            <a:pPr marL="0" indent="0">
              <a:buNone/>
            </a:pPr>
            <a:endParaRPr lang="en-US" dirty="0"/>
          </a:p>
          <a:p>
            <a:pPr marL="0" indent="0">
              <a:buNone/>
            </a:pPr>
            <a:r>
              <a:rPr lang="en-US" dirty="0" smtClean="0"/>
              <a:t>Chapter 9 in the blue textbook.</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303721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Crusades</a:t>
            </a:r>
            <a:endParaRPr lang="en-US" dirty="0"/>
          </a:p>
        </p:txBody>
      </p:sp>
      <p:sp>
        <p:nvSpPr>
          <p:cNvPr id="3" name="Content Placeholder 2"/>
          <p:cNvSpPr>
            <a:spLocks noGrp="1"/>
          </p:cNvSpPr>
          <p:nvPr>
            <p:ph idx="1"/>
          </p:nvPr>
        </p:nvSpPr>
        <p:spPr/>
        <p:txBody>
          <a:bodyPr/>
          <a:lstStyle/>
          <a:p>
            <a:r>
              <a:rPr lang="en-US" dirty="0" smtClean="0"/>
              <a:t>Christian leaders from the Byzantine Empire would ask for these holy wars against the Muslims.</a:t>
            </a:r>
          </a:p>
          <a:p>
            <a:pPr lvl="1"/>
            <a:r>
              <a:rPr lang="en-US" dirty="0" smtClean="0"/>
              <a:t>Purpose:  Christians wished to retake the Holy Lands of the Middle East into Christian territory</a:t>
            </a:r>
          </a:p>
          <a:p>
            <a:r>
              <a:rPr lang="en-US" dirty="0" smtClean="0"/>
              <a:t>Had little lasting impact on the Muslims (as the Crusades were not successful)</a:t>
            </a:r>
          </a:p>
          <a:p>
            <a:r>
              <a:rPr lang="en-US" dirty="0" smtClean="0"/>
              <a:t>Opened the Muslim Empire to be invaded by Mongols</a:t>
            </a:r>
          </a:p>
          <a:p>
            <a:r>
              <a:rPr lang="en-US" dirty="0" smtClean="0"/>
              <a:t>Had a larger impact on Europeans as they became aware of the goods available from the east—European and Arab trade increased as European merchants wanted Arab goods.</a:t>
            </a:r>
          </a:p>
        </p:txBody>
      </p:sp>
    </p:spTree>
    <p:extLst>
      <p:ext uri="{BB962C8B-B14F-4D97-AF65-F5344CB8AC3E}">
        <p14:creationId xmlns:p14="http://schemas.microsoft.com/office/powerpoint/2010/main" xmlns="" val="138918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Mongols</a:t>
            </a:r>
            <a:endParaRPr lang="en-US" dirty="0"/>
          </a:p>
        </p:txBody>
      </p:sp>
      <p:sp>
        <p:nvSpPr>
          <p:cNvPr id="3" name="Content Placeholder 2"/>
          <p:cNvSpPr>
            <a:spLocks noGrp="1"/>
          </p:cNvSpPr>
          <p:nvPr>
            <p:ph idx="1"/>
          </p:nvPr>
        </p:nvSpPr>
        <p:spPr/>
        <p:txBody>
          <a:bodyPr>
            <a:normAutofit/>
          </a:bodyPr>
          <a:lstStyle/>
          <a:p>
            <a:r>
              <a:rPr lang="en-US" dirty="0" smtClean="0"/>
              <a:t>Pastoral nomads who moved into the Muslim Empire (they were not Muslims)</a:t>
            </a:r>
          </a:p>
          <a:p>
            <a:r>
              <a:rPr lang="en-US" dirty="0" smtClean="0"/>
              <a:t>Destructive in conquests often burning cities and farms leading to mass starvation</a:t>
            </a:r>
          </a:p>
          <a:p>
            <a:r>
              <a:rPr lang="en-US" dirty="0" smtClean="0"/>
              <a:t>The Mongols conquered territory from Northern China throughout Central Asia (including the Middle East)</a:t>
            </a:r>
          </a:p>
          <a:p>
            <a:r>
              <a:rPr lang="en-US" dirty="0" smtClean="0"/>
              <a:t>The Mongols eventually converted to Islam and began to intermarry with people throughout their empire.</a:t>
            </a:r>
          </a:p>
          <a:p>
            <a:pPr lvl="1"/>
            <a:r>
              <a:rPr lang="en-US" dirty="0" smtClean="0"/>
              <a:t>Because of the Mongols conquest, the new center of Islamic civilization became Cairo, Egypt.</a:t>
            </a:r>
            <a:endParaRPr lang="en-US" dirty="0"/>
          </a:p>
        </p:txBody>
      </p:sp>
    </p:spTree>
    <p:extLst>
      <p:ext uri="{BB962C8B-B14F-4D97-AF65-F5344CB8AC3E}">
        <p14:creationId xmlns:p14="http://schemas.microsoft.com/office/powerpoint/2010/main" xmlns="" val="344738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 Recap</a:t>
            </a:r>
            <a:endParaRPr lang="en-US" dirty="0"/>
          </a:p>
        </p:txBody>
      </p:sp>
      <p:sp>
        <p:nvSpPr>
          <p:cNvPr id="3" name="Content Placeholder 2"/>
          <p:cNvSpPr>
            <a:spLocks noGrp="1"/>
          </p:cNvSpPr>
          <p:nvPr>
            <p:ph idx="1"/>
          </p:nvPr>
        </p:nvSpPr>
        <p:spPr>
          <a:xfrm>
            <a:off x="467360" y="1198880"/>
            <a:ext cx="9582493" cy="5049519"/>
          </a:xfrm>
        </p:spPr>
        <p:txBody>
          <a:bodyPr>
            <a:normAutofit fontScale="92500"/>
          </a:bodyPr>
          <a:lstStyle/>
          <a:p>
            <a:r>
              <a:rPr lang="en-US" sz="2400" dirty="0" smtClean="0"/>
              <a:t>In 622, Muhammad began preaching the new religion of Islam.</a:t>
            </a:r>
          </a:p>
          <a:p>
            <a:r>
              <a:rPr lang="en-US" sz="2400" dirty="0" smtClean="0"/>
              <a:t>The revelations of Allah (God) to Muhammad are written down in the Quran (Islamic holy book)</a:t>
            </a:r>
          </a:p>
          <a:p>
            <a:r>
              <a:rPr lang="en-US" sz="2400" dirty="0" smtClean="0"/>
              <a:t>Issues about who should be caliph led to a split between Sunni and Shia Muslims.</a:t>
            </a:r>
          </a:p>
          <a:p>
            <a:r>
              <a:rPr lang="en-US" sz="2400" dirty="0" smtClean="0"/>
              <a:t>Islam expanded to create an empire under various groups of leaders.</a:t>
            </a:r>
          </a:p>
          <a:p>
            <a:r>
              <a:rPr lang="en-US" sz="2400" dirty="0" smtClean="0"/>
              <a:t>Muslim scholars preserved Greek and Roman learning while making significant advances in mathematics and medicine.</a:t>
            </a:r>
          </a:p>
          <a:p>
            <a:r>
              <a:rPr lang="en-US" sz="2400" dirty="0" smtClean="0"/>
              <a:t>Mosques and palaces testified to Islamic architectural innovation.</a:t>
            </a:r>
          </a:p>
          <a:p>
            <a:r>
              <a:rPr lang="en-US" sz="2400" dirty="0" smtClean="0"/>
              <a:t>Muslims are known for their invention of the astrolabe and triangular sails.</a:t>
            </a:r>
            <a:endParaRPr lang="en-US" sz="2400" dirty="0"/>
          </a:p>
        </p:txBody>
      </p:sp>
    </p:spTree>
    <p:extLst>
      <p:ext uri="{BB962C8B-B14F-4D97-AF65-F5344CB8AC3E}">
        <p14:creationId xmlns:p14="http://schemas.microsoft.com/office/powerpoint/2010/main" xmlns="" val="3797099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08878"/>
            <a:ext cx="9404723" cy="1400530"/>
          </a:xfrm>
        </p:spPr>
        <p:txBody>
          <a:bodyPr/>
          <a:lstStyle/>
          <a:p>
            <a:r>
              <a:rPr lang="en-US" dirty="0" smtClean="0"/>
              <a:t>Islam Test Practice</a:t>
            </a:r>
            <a:endParaRPr lang="en-US" dirty="0"/>
          </a:p>
        </p:txBody>
      </p:sp>
      <p:sp>
        <p:nvSpPr>
          <p:cNvPr id="3" name="Content Placeholder 2"/>
          <p:cNvSpPr>
            <a:spLocks noGrp="1"/>
          </p:cNvSpPr>
          <p:nvPr>
            <p:ph idx="1"/>
          </p:nvPr>
        </p:nvSpPr>
        <p:spPr>
          <a:xfrm>
            <a:off x="203200" y="975360"/>
            <a:ext cx="11846560" cy="5882640"/>
          </a:xfrm>
        </p:spPr>
        <p:txBody>
          <a:bodyPr>
            <a:normAutofit fontScale="92500" lnSpcReduction="10000"/>
          </a:bodyPr>
          <a:lstStyle/>
          <a:p>
            <a:pPr marL="457200" indent="-457200">
              <a:buAutoNum type="arabicPeriod"/>
            </a:pPr>
            <a:r>
              <a:rPr lang="en-US" dirty="0" smtClean="0"/>
              <a:t>What is common between Judaism, Christianity, and Islam?</a:t>
            </a:r>
          </a:p>
          <a:p>
            <a:pPr lvl="1" indent="-342900">
              <a:buAutoNum type="alphaLcPeriod"/>
            </a:pPr>
            <a:r>
              <a:rPr lang="en-US" dirty="0" smtClean="0"/>
              <a:t>They were founded at the same time.</a:t>
            </a:r>
          </a:p>
          <a:p>
            <a:pPr lvl="1" indent="-342900">
              <a:buAutoNum type="alphaLcPeriod"/>
            </a:pPr>
            <a:r>
              <a:rPr lang="en-US" dirty="0" smtClean="0"/>
              <a:t>They are all monotheistic.</a:t>
            </a:r>
          </a:p>
          <a:p>
            <a:pPr lvl="1" indent="-342900">
              <a:buAutoNum type="alphaLcPeriod"/>
            </a:pPr>
            <a:r>
              <a:rPr lang="en-US" dirty="0" smtClean="0"/>
              <a:t>They were all founded by Muhammad</a:t>
            </a:r>
          </a:p>
          <a:p>
            <a:pPr lvl="1" indent="-342900">
              <a:buAutoNum type="alphaLcPeriod"/>
            </a:pPr>
            <a:r>
              <a:rPr lang="en-US" dirty="0" smtClean="0"/>
              <a:t>Members of each religion were persecuted by the Romans.</a:t>
            </a:r>
          </a:p>
          <a:p>
            <a:pPr>
              <a:buAutoNum type="arabicPeriod"/>
            </a:pPr>
            <a:r>
              <a:rPr lang="en-US" dirty="0" smtClean="0"/>
              <a:t>Ramadan commemorates the time during which Muhammad received the Quran from Allah.  What is the Quran?</a:t>
            </a:r>
          </a:p>
          <a:p>
            <a:pPr marL="800100" lvl="1" indent="-342900">
              <a:buAutoNum type="alphaLcPeriod"/>
            </a:pPr>
            <a:r>
              <a:rPr lang="en-US" dirty="0" smtClean="0"/>
              <a:t>Religious book</a:t>
            </a:r>
          </a:p>
          <a:p>
            <a:pPr marL="800100" lvl="1" indent="-342900">
              <a:buAutoNum type="alphaLcPeriod"/>
            </a:pPr>
            <a:r>
              <a:rPr lang="en-US" dirty="0" smtClean="0"/>
              <a:t>Religious state</a:t>
            </a:r>
          </a:p>
          <a:p>
            <a:pPr marL="800100" lvl="1" indent="-342900">
              <a:buAutoNum type="alphaLcPeriod"/>
            </a:pPr>
            <a:r>
              <a:rPr lang="en-US" dirty="0" smtClean="0"/>
              <a:t>Symbol for piety</a:t>
            </a:r>
          </a:p>
          <a:p>
            <a:pPr marL="800100" lvl="1" indent="-342900">
              <a:buAutoNum type="alphaLcPeriod"/>
            </a:pPr>
            <a:r>
              <a:rPr lang="en-US" dirty="0" smtClean="0"/>
              <a:t>Wheel of Law</a:t>
            </a:r>
          </a:p>
          <a:p>
            <a:pPr marL="400050">
              <a:buAutoNum type="arabicPeriod"/>
            </a:pPr>
            <a:r>
              <a:rPr lang="en-US" dirty="0" smtClean="0"/>
              <a:t>How was European society affected by the Crusades?</a:t>
            </a:r>
          </a:p>
          <a:p>
            <a:pPr marL="857250" lvl="1" indent="-342900">
              <a:buAutoNum type="alphaLcPeriod"/>
            </a:pPr>
            <a:r>
              <a:rPr lang="en-US" dirty="0" smtClean="0"/>
              <a:t>Access to Asian luxury goods were limited by war.</a:t>
            </a:r>
          </a:p>
          <a:p>
            <a:pPr marL="857250" lvl="1" indent="-342900">
              <a:buAutoNum type="alphaLcPeriod"/>
            </a:pPr>
            <a:r>
              <a:rPr lang="en-US" dirty="0" smtClean="0"/>
              <a:t>Invading Islamic armies destroyed farms and cities</a:t>
            </a:r>
          </a:p>
          <a:p>
            <a:pPr marL="857250" lvl="1" indent="-342900">
              <a:buAutoNum type="alphaLcPeriod"/>
            </a:pPr>
            <a:r>
              <a:rPr lang="en-US" dirty="0" smtClean="0"/>
              <a:t>Importation of Asian luxury goods created a greater interest in trade.</a:t>
            </a:r>
          </a:p>
          <a:p>
            <a:pPr marL="857250" lvl="1" indent="-342900">
              <a:buAutoNum type="alphaLcPeriod"/>
            </a:pPr>
            <a:r>
              <a:rPr lang="en-US" dirty="0" smtClean="0"/>
              <a:t>Peasant rebellions diminished as the power of the Church grew.</a:t>
            </a:r>
          </a:p>
          <a:p>
            <a:pPr marL="57150" indent="0">
              <a:buNone/>
            </a:pPr>
            <a:endParaRPr lang="en-US" dirty="0" smtClean="0"/>
          </a:p>
          <a:p>
            <a:pPr>
              <a:buAutoNum type="arabicPeriod"/>
            </a:pPr>
            <a:endParaRPr lang="en-US" dirty="0" smtClean="0"/>
          </a:p>
          <a:p>
            <a:pPr>
              <a:buAutoNum type="arabicPeriod"/>
            </a:pPr>
            <a:endParaRPr lang="en-US" dirty="0"/>
          </a:p>
        </p:txBody>
      </p:sp>
    </p:spTree>
    <p:extLst>
      <p:ext uri="{BB962C8B-B14F-4D97-AF65-F5344CB8AC3E}">
        <p14:creationId xmlns:p14="http://schemas.microsoft.com/office/powerpoint/2010/main" xmlns="" val="965802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B</a:t>
            </a:r>
          </a:p>
          <a:p>
            <a:pPr marL="457200" indent="-457200">
              <a:buAutoNum type="arabicPeriod"/>
            </a:pPr>
            <a:r>
              <a:rPr lang="en-US" dirty="0" smtClean="0"/>
              <a:t>A</a:t>
            </a:r>
          </a:p>
          <a:p>
            <a:pPr marL="457200" indent="-457200">
              <a:buAutoNum type="arabicPeriod"/>
            </a:pPr>
            <a:r>
              <a:rPr lang="en-US" dirty="0"/>
              <a:t>C</a:t>
            </a:r>
            <a:endParaRPr lang="en-US" dirty="0" smtClean="0"/>
          </a:p>
          <a:p>
            <a:pPr marL="457200" indent="-457200">
              <a:buAutoNum type="arabicPeriod"/>
            </a:pPr>
            <a:endParaRPr lang="en-US" dirty="0"/>
          </a:p>
          <a:p>
            <a:pPr marL="0" indent="0">
              <a:buNone/>
            </a:pPr>
            <a:r>
              <a:rPr lang="en-US" dirty="0" smtClean="0"/>
              <a:t>With only three questions, you need ALL of these right to meet mastery (85%).  Islam has not previously been a major focus on the test, but I can not assure that it will not be this year.</a:t>
            </a:r>
            <a:endParaRPr lang="en-US" dirty="0"/>
          </a:p>
        </p:txBody>
      </p:sp>
    </p:spTree>
    <p:extLst>
      <p:ext uri="{BB962C8B-B14F-4D97-AF65-F5344CB8AC3E}">
        <p14:creationId xmlns:p14="http://schemas.microsoft.com/office/powerpoint/2010/main" xmlns="" val="844180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Africa (2000 BC-1500 AD)</a:t>
            </a:r>
            <a:endParaRPr lang="en-US" dirty="0"/>
          </a:p>
        </p:txBody>
      </p:sp>
      <p:sp>
        <p:nvSpPr>
          <p:cNvPr id="3" name="Content Placeholder 2"/>
          <p:cNvSpPr>
            <a:spLocks noGrp="1"/>
          </p:cNvSpPr>
          <p:nvPr>
            <p:ph idx="1"/>
          </p:nvPr>
        </p:nvSpPr>
        <p:spPr>
          <a:xfrm>
            <a:off x="304800" y="1158240"/>
            <a:ext cx="11602720" cy="5506720"/>
          </a:xfrm>
        </p:spPr>
        <p:txBody>
          <a:bodyPr/>
          <a:lstStyle/>
          <a:p>
            <a:r>
              <a:rPr lang="en-US" dirty="0" smtClean="0"/>
              <a:t>Geography is very diverse with the Sahara (larges desert), mountains, coastlines, Nile (longest river), and various other features.’</a:t>
            </a:r>
          </a:p>
          <a:p>
            <a:r>
              <a:rPr lang="en-US" dirty="0" smtClean="0"/>
              <a:t>Early civilizations include Kush and Axum who became centers of trade between 1000 BC and 1400 AD.</a:t>
            </a:r>
          </a:p>
          <a:p>
            <a:r>
              <a:rPr lang="en-US" dirty="0" smtClean="0"/>
              <a:t>Islam grew in Africa after Muslim invaders took Egypt in 641.</a:t>
            </a:r>
          </a:p>
          <a:p>
            <a:r>
              <a:rPr lang="en-US" dirty="0" smtClean="0"/>
              <a:t>Early kingdoms of Africa:</a:t>
            </a:r>
          </a:p>
          <a:p>
            <a:pPr lvl="1"/>
            <a:r>
              <a:rPr lang="en-US" dirty="0" smtClean="0"/>
              <a:t>Ghana first to emerge in 500 AD known for salt trade, gold mining, iron ore, agriculture</a:t>
            </a:r>
          </a:p>
          <a:p>
            <a:pPr lvl="1"/>
            <a:r>
              <a:rPr lang="en-US" dirty="0" smtClean="0"/>
              <a:t>Mali emerged in the mid 1200s and built their wealth on gold and salt trade</a:t>
            </a:r>
          </a:p>
          <a:p>
            <a:pPr lvl="1"/>
            <a:r>
              <a:rPr lang="en-US" dirty="0" smtClean="0"/>
              <a:t>Songhai emerged in the 1400s and built their wealth on gold and salt (also focused on Islam)</a:t>
            </a:r>
          </a:p>
          <a:p>
            <a:r>
              <a:rPr lang="en-US" dirty="0" smtClean="0"/>
              <a:t>Swahili (a mixed African and Arabian culture) emerged as people began to intermarry.</a:t>
            </a:r>
          </a:p>
          <a:p>
            <a:pPr lvl="1"/>
            <a:r>
              <a:rPr lang="en-US" dirty="0" smtClean="0"/>
              <a:t>This also became the name of a major language in the eastern coast of Africa</a:t>
            </a:r>
          </a:p>
        </p:txBody>
      </p:sp>
    </p:spTree>
    <p:extLst>
      <p:ext uri="{BB962C8B-B14F-4D97-AF65-F5344CB8AC3E}">
        <p14:creationId xmlns:p14="http://schemas.microsoft.com/office/powerpoint/2010/main" xmlns="" val="2046996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African Culture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Kings were often close to the people and allowed them to voice their complaints openly (however, the king still held higher position)</a:t>
            </a:r>
          </a:p>
          <a:p>
            <a:r>
              <a:rPr lang="en-US" dirty="0" smtClean="0"/>
              <a:t>Most of Africa in the early period lived in small villages and therefore depended on extended family as a lineage group.</a:t>
            </a:r>
          </a:p>
          <a:p>
            <a:pPr lvl="1"/>
            <a:r>
              <a:rPr lang="en-US" dirty="0" smtClean="0"/>
              <a:t>Patrilineal: following male blood line (father)</a:t>
            </a:r>
          </a:p>
          <a:p>
            <a:pPr lvl="1"/>
            <a:r>
              <a:rPr lang="en-US" dirty="0" smtClean="0"/>
              <a:t>Matrilineal:  following female blood line (mother)</a:t>
            </a:r>
          </a:p>
          <a:p>
            <a:r>
              <a:rPr lang="en-US" dirty="0" smtClean="0"/>
              <a:t>Education varied by village or region.</a:t>
            </a:r>
          </a:p>
          <a:p>
            <a:r>
              <a:rPr lang="en-US" dirty="0" smtClean="0"/>
              <a:t>Slavery existed since the ancient period in Africa.</a:t>
            </a:r>
          </a:p>
          <a:p>
            <a:pPr lvl="1"/>
            <a:r>
              <a:rPr lang="en-US" dirty="0" smtClean="0"/>
              <a:t>Captives from conquered lands were often sold into slavery</a:t>
            </a:r>
          </a:p>
          <a:p>
            <a:pPr lvl="1"/>
            <a:r>
              <a:rPr lang="en-US" dirty="0" smtClean="0"/>
              <a:t>Slaves could include those captured in war, debtors, and criminals</a:t>
            </a:r>
          </a:p>
          <a:p>
            <a:pPr lvl="1"/>
            <a:r>
              <a:rPr lang="en-US" dirty="0" smtClean="0"/>
              <a:t>African slaves in Africa were seen as trusted servants and some received a lot of respect from their master</a:t>
            </a:r>
          </a:p>
          <a:p>
            <a:endParaRPr lang="en-US" dirty="0" smtClean="0"/>
          </a:p>
          <a:p>
            <a:endParaRPr lang="en-US" dirty="0" smtClean="0"/>
          </a:p>
        </p:txBody>
      </p:sp>
    </p:spTree>
    <p:extLst>
      <p:ext uri="{BB962C8B-B14F-4D97-AF65-F5344CB8AC3E}">
        <p14:creationId xmlns:p14="http://schemas.microsoft.com/office/powerpoint/2010/main" xmlns="" val="1913279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4438</TotalTime>
  <Words>2651</Words>
  <Application>Microsoft Office PowerPoint</Application>
  <PresentationFormat>Custom</PresentationFormat>
  <Paragraphs>278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Ion</vt:lpstr>
      <vt:lpstr>World History Final Exam Review</vt:lpstr>
      <vt:lpstr>Islam (600-1500)</vt:lpstr>
      <vt:lpstr>Crusades</vt:lpstr>
      <vt:lpstr>Mongols</vt:lpstr>
      <vt:lpstr>Islam Recap</vt:lpstr>
      <vt:lpstr>Islam Test Practice</vt:lpstr>
      <vt:lpstr>Answers</vt:lpstr>
      <vt:lpstr>Early Africa (2000 BC-1500 AD)</vt:lpstr>
      <vt:lpstr>Early African Culture</vt:lpstr>
      <vt:lpstr>Early Africa Recap</vt:lpstr>
      <vt:lpstr>Early Asia (400-1500)</vt:lpstr>
      <vt:lpstr>Early Japan and Korea</vt:lpstr>
      <vt:lpstr>Early India</vt:lpstr>
      <vt:lpstr>Early Asia Recap</vt:lpstr>
      <vt:lpstr>The Early Americas</vt:lpstr>
      <vt:lpstr>Early Americas Recap</vt:lpstr>
      <vt:lpstr>Early Africa, Asia, and Americas Test Practice</vt:lpstr>
      <vt:lpstr>Slide 18</vt:lpstr>
      <vt:lpstr>Answers</vt:lpstr>
      <vt:lpstr>Middle Ages in Europe  (Medieval Period 500-1500)</vt:lpstr>
      <vt:lpstr>Middle Ages Test Practice</vt:lpstr>
      <vt:lpstr>Slide 22</vt:lpstr>
      <vt:lpstr>Slide 23</vt:lpstr>
      <vt:lpstr>Slide 24</vt:lpstr>
      <vt:lpstr>Slide 25</vt:lpstr>
      <vt:lpstr>Answers</vt:lpstr>
    </vt:vector>
  </TitlesOfParts>
  <Company>Public Schools of Robeson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 Final Exam Review</dc:title>
  <dc:creator>Alicia D. Jones</dc:creator>
  <cp:lastModifiedBy>ashleym.hampton</cp:lastModifiedBy>
  <cp:revision>23</cp:revision>
  <dcterms:created xsi:type="dcterms:W3CDTF">2014-05-28T18:31:02Z</dcterms:created>
  <dcterms:modified xsi:type="dcterms:W3CDTF">2015-01-05T13:07:01Z</dcterms:modified>
</cp:coreProperties>
</file>